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28"/>
  </p:notesMasterIdLst>
  <p:handoutMasterIdLst>
    <p:handoutMasterId r:id="rId29"/>
  </p:handoutMasterIdLst>
  <p:sldIdLst>
    <p:sldId id="256" r:id="rId5"/>
    <p:sldId id="258" r:id="rId6"/>
    <p:sldId id="272" r:id="rId7"/>
    <p:sldId id="288" r:id="rId8"/>
    <p:sldId id="269" r:id="rId9"/>
    <p:sldId id="292" r:id="rId10"/>
    <p:sldId id="275" r:id="rId11"/>
    <p:sldId id="278" r:id="rId12"/>
    <p:sldId id="290" r:id="rId13"/>
    <p:sldId id="280" r:id="rId14"/>
    <p:sldId id="287" r:id="rId15"/>
    <p:sldId id="281" r:id="rId16"/>
    <p:sldId id="265" r:id="rId17"/>
    <p:sldId id="271" r:id="rId18"/>
    <p:sldId id="279" r:id="rId19"/>
    <p:sldId id="291" r:id="rId20"/>
    <p:sldId id="289" r:id="rId21"/>
    <p:sldId id="283" r:id="rId22"/>
    <p:sldId id="284" r:id="rId23"/>
    <p:sldId id="285" r:id="rId24"/>
    <p:sldId id="286" r:id="rId25"/>
    <p:sldId id="274" r:id="rId26"/>
    <p:sldId id="29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1" autoAdjust="0"/>
    <p:restoredTop sz="93374" autoAdjust="0"/>
  </p:normalViewPr>
  <p:slideViewPr>
    <p:cSldViewPr snapToGrid="0">
      <p:cViewPr varScale="1">
        <p:scale>
          <a:sx n="82" d="100"/>
          <a:sy n="82" d="100"/>
        </p:scale>
        <p:origin x="387" y="51"/>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9/5/2023</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9/5/2023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mentoring relationship refers to the dynamic and reciprocal collaboration between mentor(s) (usually researchers and professors) and mentee(s) (doctoral students) </a:t>
            </a:r>
            <a:endParaRPr lang="sl-SI" dirty="0"/>
          </a:p>
        </p:txBody>
      </p:sp>
      <p:sp>
        <p:nvSpPr>
          <p:cNvPr id="4" name="Slide Number Placeholder 3"/>
          <p:cNvSpPr>
            <a:spLocks noGrp="1"/>
          </p:cNvSpPr>
          <p:nvPr>
            <p:ph type="sldNum" sz="quarter" idx="5"/>
          </p:nvPr>
        </p:nvSpPr>
        <p:spPr/>
        <p:txBody>
          <a:bodyPr/>
          <a:lstStyle/>
          <a:p>
            <a:fld id="{22289C57-55D7-40A4-A101-E74FAC7A092B}" type="slidenum">
              <a:rPr lang="en-US" smtClean="0"/>
              <a:t>2</a:t>
            </a:fld>
            <a:endParaRPr lang="en-US" dirty="0"/>
          </a:p>
        </p:txBody>
      </p:sp>
    </p:spTree>
    <p:extLst>
      <p:ext uri="{BB962C8B-B14F-4D97-AF65-F5344CB8AC3E}">
        <p14:creationId xmlns:p14="http://schemas.microsoft.com/office/powerpoint/2010/main" val="2011601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 second type of mentor is the parental mentor, where the mentor-mentee relationship, as the name suggests, exhibits some characteristics of a parent-child relationship. </a:t>
            </a:r>
            <a:endParaRPr lang="sl-SI" dirty="0"/>
          </a:p>
          <a:p>
            <a:r>
              <a:rPr lang="en-GB" dirty="0"/>
              <a:t>Some mentees and mentors have referred to their mentor or themselves as a "mom" or "dad," symbolizing a role model, a source of reliability and trust, guidance, support, and opportunities for advancement for the mentee</a:t>
            </a:r>
            <a:r>
              <a:rPr lang="sl-SI"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the results have shown, parental mentors are more likely to collaborate with mentees who are young researchers or doctoral candidates employed on research projects, often acquiring mentees through the continuation of previous joint work (e.g., mentoring during undergraduate or master's studies, prior collaboration on projects, or internships).</a:t>
            </a:r>
            <a:endParaRPr lang="sl-SI" dirty="0"/>
          </a:p>
          <a:p>
            <a:endParaRPr lang="sl-SI" dirty="0"/>
          </a:p>
        </p:txBody>
      </p:sp>
      <p:sp>
        <p:nvSpPr>
          <p:cNvPr id="4" name="Slide Number Placeholder 3"/>
          <p:cNvSpPr>
            <a:spLocks noGrp="1"/>
          </p:cNvSpPr>
          <p:nvPr>
            <p:ph type="sldNum" sz="quarter" idx="5"/>
          </p:nvPr>
        </p:nvSpPr>
        <p:spPr/>
        <p:txBody>
          <a:bodyPr/>
          <a:lstStyle/>
          <a:p>
            <a:fld id="{22289C57-55D7-40A4-A101-E74FAC7A092B}" type="slidenum">
              <a:rPr lang="en-US" smtClean="0"/>
              <a:t>19</a:t>
            </a:fld>
            <a:endParaRPr lang="en-US" dirty="0"/>
          </a:p>
        </p:txBody>
      </p:sp>
    </p:spTree>
    <p:extLst>
      <p:ext uri="{BB962C8B-B14F-4D97-AF65-F5344CB8AC3E}">
        <p14:creationId xmlns:p14="http://schemas.microsoft.com/office/powerpoint/2010/main" val="545170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C</a:t>
            </a:r>
            <a:r>
              <a:rPr lang="en-GB" dirty="0" err="1"/>
              <a:t>ollegial</a:t>
            </a:r>
            <a:r>
              <a:rPr lang="en-GB" dirty="0"/>
              <a:t> mentors predominantly collaborate with mentees who are young researchers. Their collaboration with mentees is often established based on the expressed interest from the mentee or through the continuation of previous joint collaboration.</a:t>
            </a:r>
            <a:endParaRPr lang="sl-SI" dirty="0"/>
          </a:p>
        </p:txBody>
      </p:sp>
      <p:sp>
        <p:nvSpPr>
          <p:cNvPr id="4" name="Slide Number Placeholder 3"/>
          <p:cNvSpPr>
            <a:spLocks noGrp="1"/>
          </p:cNvSpPr>
          <p:nvPr>
            <p:ph type="sldNum" sz="quarter" idx="5"/>
          </p:nvPr>
        </p:nvSpPr>
        <p:spPr/>
        <p:txBody>
          <a:bodyPr/>
          <a:lstStyle/>
          <a:p>
            <a:fld id="{22289C57-55D7-40A4-A101-E74FAC7A092B}" type="slidenum">
              <a:rPr lang="en-US" smtClean="0"/>
              <a:t>20</a:t>
            </a:fld>
            <a:endParaRPr lang="en-US" dirty="0"/>
          </a:p>
        </p:txBody>
      </p:sp>
    </p:spTree>
    <p:extLst>
      <p:ext uri="{BB962C8B-B14F-4D97-AF65-F5344CB8AC3E}">
        <p14:creationId xmlns:p14="http://schemas.microsoft.com/office/powerpoint/2010/main" val="436568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Interestingly, this type of mentorship was highlighted only in the fields of social sciences and humanities, where mentees entered such a mentoring relationship through their own initiative and expressed desire to pursue their doctorate under a specific mentor.</a:t>
            </a:r>
            <a:endParaRPr lang="sl-SI" dirty="0"/>
          </a:p>
        </p:txBody>
      </p:sp>
      <p:sp>
        <p:nvSpPr>
          <p:cNvPr id="4" name="Slide Number Placeholder 3"/>
          <p:cNvSpPr>
            <a:spLocks noGrp="1"/>
          </p:cNvSpPr>
          <p:nvPr>
            <p:ph type="sldNum" sz="quarter" idx="5"/>
          </p:nvPr>
        </p:nvSpPr>
        <p:spPr/>
        <p:txBody>
          <a:bodyPr/>
          <a:lstStyle/>
          <a:p>
            <a:fld id="{22289C57-55D7-40A4-A101-E74FAC7A092B}" type="slidenum">
              <a:rPr lang="en-US" smtClean="0"/>
              <a:t>21</a:t>
            </a:fld>
            <a:endParaRPr lang="en-US" dirty="0"/>
          </a:p>
        </p:txBody>
      </p:sp>
    </p:spTree>
    <p:extLst>
      <p:ext uri="{BB962C8B-B14F-4D97-AF65-F5344CB8AC3E}">
        <p14:creationId xmlns:p14="http://schemas.microsoft.com/office/powerpoint/2010/main" val="49846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5"/>
          </p:nvPr>
        </p:nvSpPr>
        <p:spPr/>
        <p:txBody>
          <a:bodyPr/>
          <a:lstStyle/>
          <a:p>
            <a:fld id="{22289C57-55D7-40A4-A101-E74FAC7A092B}" type="slidenum">
              <a:rPr lang="en-US" smtClean="0"/>
              <a:t>22</a:t>
            </a:fld>
            <a:endParaRPr lang="en-US" dirty="0"/>
          </a:p>
        </p:txBody>
      </p:sp>
    </p:spTree>
    <p:extLst>
      <p:ext uri="{BB962C8B-B14F-4D97-AF65-F5344CB8AC3E}">
        <p14:creationId xmlns:p14="http://schemas.microsoft.com/office/powerpoint/2010/main" val="1606051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sl-SI" sz="1800" dirty="0">
                <a:effectLst/>
                <a:latin typeface="Calibri" panose="020F0502020204030204" pitchFamily="34" charset="0"/>
                <a:ea typeface="Calibri" panose="020F0502020204030204" pitchFamily="34" charset="0"/>
                <a:cs typeface="Times New Roman" panose="02020603050405020304" pitchFamily="18" charset="0"/>
              </a:rPr>
              <a:t>Projektno (mednarodno) sodelovanje</a:t>
            </a:r>
          </a:p>
          <a:p>
            <a:pPr marL="342900" lvl="0" indent="-342900">
              <a:lnSpc>
                <a:spcPct val="107000"/>
              </a:lnSpc>
              <a:buFont typeface="Wingdings" panose="05000000000000000000" pitchFamily="2" charset="2"/>
              <a:buChar char=""/>
            </a:pPr>
            <a:r>
              <a:rPr lang="sl-SI" sz="1800" dirty="0">
                <a:effectLst/>
                <a:latin typeface="Calibri" panose="020F0502020204030204" pitchFamily="34" charset="0"/>
                <a:ea typeface="Calibri" panose="020F0502020204030204" pitchFamily="34" charset="0"/>
                <a:cs typeface="Times New Roman" panose="02020603050405020304" pitchFamily="18" charset="0"/>
              </a:rPr>
              <a:t>Komunikacijske veščine</a:t>
            </a:r>
          </a:p>
          <a:p>
            <a:pPr marL="342900" lvl="0" indent="-342900">
              <a:lnSpc>
                <a:spcPct val="107000"/>
              </a:lnSpc>
              <a:buFont typeface="Wingdings" panose="05000000000000000000" pitchFamily="2" charset="2"/>
              <a:buChar char=""/>
            </a:pPr>
            <a:r>
              <a:rPr lang="sl-SI" sz="1800" dirty="0">
                <a:effectLst/>
                <a:latin typeface="Calibri" panose="020F0502020204030204" pitchFamily="34" charset="0"/>
                <a:ea typeface="Calibri" panose="020F0502020204030204" pitchFamily="34" charset="0"/>
                <a:cs typeface="Times New Roman" panose="02020603050405020304" pitchFamily="18" charset="0"/>
              </a:rPr>
              <a:t>Organizacijske veščine</a:t>
            </a:r>
          </a:p>
          <a:p>
            <a:pPr marL="342900" lvl="0" indent="-342900">
              <a:lnSpc>
                <a:spcPct val="107000"/>
              </a:lnSpc>
              <a:buFont typeface="Wingdings" panose="05000000000000000000" pitchFamily="2" charset="2"/>
              <a:buChar char=""/>
            </a:pPr>
            <a:r>
              <a:rPr lang="sl-SI" sz="1800" dirty="0">
                <a:effectLst/>
                <a:latin typeface="Calibri" panose="020F0502020204030204" pitchFamily="34" charset="0"/>
                <a:ea typeface="Calibri" panose="020F0502020204030204" pitchFamily="34" charset="0"/>
                <a:cs typeface="Times New Roman" panose="02020603050405020304" pitchFamily="18" charset="0"/>
              </a:rPr>
              <a:t>Splošne metodološke veščine</a:t>
            </a:r>
          </a:p>
          <a:p>
            <a:pPr marL="342900" lvl="0" indent="-342900">
              <a:lnSpc>
                <a:spcPct val="107000"/>
              </a:lnSpc>
              <a:buFont typeface="Wingdings" panose="05000000000000000000" pitchFamily="2" charset="2"/>
              <a:buChar char=""/>
            </a:pPr>
            <a:r>
              <a:rPr lang="sl-SI" sz="1800" dirty="0">
                <a:effectLst/>
                <a:latin typeface="Calibri" panose="020F0502020204030204" pitchFamily="34" charset="0"/>
                <a:ea typeface="Calibri" panose="020F0502020204030204" pitchFamily="34" charset="0"/>
                <a:cs typeface="Times New Roman" panose="02020603050405020304" pitchFamily="18" charset="0"/>
              </a:rPr>
              <a:t>Računalniške in digitalne veščine</a:t>
            </a:r>
          </a:p>
          <a:p>
            <a:pPr marL="342900" lvl="0" indent="-342900">
              <a:lnSpc>
                <a:spcPct val="107000"/>
              </a:lnSpc>
              <a:buFont typeface="Wingdings" panose="05000000000000000000" pitchFamily="2" charset="2"/>
              <a:buChar char=""/>
            </a:pPr>
            <a:r>
              <a:rPr lang="sl-SI" sz="1800" dirty="0">
                <a:effectLst/>
                <a:latin typeface="Calibri" panose="020F0502020204030204" pitchFamily="34" charset="0"/>
                <a:ea typeface="Calibri" panose="020F0502020204030204" pitchFamily="34" charset="0"/>
                <a:cs typeface="Times New Roman" panose="02020603050405020304" pitchFamily="18" charset="0"/>
              </a:rPr>
              <a:t>Veščine analiziranja in interpretacije podatkov</a:t>
            </a:r>
          </a:p>
          <a:p>
            <a:pPr marL="342900" lvl="0" indent="-342900">
              <a:lnSpc>
                <a:spcPct val="107000"/>
              </a:lnSpc>
              <a:buFont typeface="Wingdings" panose="05000000000000000000" pitchFamily="2" charset="2"/>
              <a:buChar char=""/>
            </a:pPr>
            <a:r>
              <a:rPr lang="sl-SI" sz="1800" dirty="0">
                <a:effectLst/>
                <a:latin typeface="Calibri" panose="020F0502020204030204" pitchFamily="34" charset="0"/>
                <a:ea typeface="Calibri" panose="020F0502020204030204" pitchFamily="34" charset="0"/>
                <a:cs typeface="Times New Roman" panose="02020603050405020304" pitchFamily="18" charset="0"/>
              </a:rPr>
              <a:t>Veščine pisanja člankov in njihove objave</a:t>
            </a:r>
          </a:p>
          <a:p>
            <a:pPr marL="342900" lvl="0" indent="-342900">
              <a:lnSpc>
                <a:spcPct val="107000"/>
              </a:lnSpc>
              <a:buFont typeface="Wingdings" panose="05000000000000000000" pitchFamily="2" charset="2"/>
              <a:buChar char=""/>
            </a:pPr>
            <a:r>
              <a:rPr lang="sl-SI" sz="1800" dirty="0">
                <a:effectLst/>
                <a:latin typeface="Calibri" panose="020F0502020204030204" pitchFamily="34" charset="0"/>
                <a:ea typeface="Calibri" panose="020F0502020204030204" pitchFamily="34" charset="0"/>
                <a:cs typeface="Times New Roman" panose="02020603050405020304" pitchFamily="18" charset="0"/>
              </a:rPr>
              <a:t>Veščine o delovanju in vodenju projektov</a:t>
            </a:r>
          </a:p>
          <a:p>
            <a:pPr marL="342900" lvl="0" indent="-342900">
              <a:lnSpc>
                <a:spcPct val="107000"/>
              </a:lnSpc>
              <a:buFont typeface="Wingdings" panose="05000000000000000000" pitchFamily="2" charset="2"/>
              <a:buChar char=""/>
            </a:pPr>
            <a:r>
              <a:rPr lang="sl-SI" sz="1800" dirty="0">
                <a:effectLst/>
                <a:latin typeface="Calibri" panose="020F0502020204030204" pitchFamily="34" charset="0"/>
                <a:ea typeface="Calibri" panose="020F0502020204030204" pitchFamily="34" charset="0"/>
                <a:cs typeface="Times New Roman" panose="02020603050405020304" pitchFamily="18" charset="0"/>
              </a:rPr>
              <a:t>Veščine poučevanja in učenja drugih</a:t>
            </a:r>
          </a:p>
          <a:p>
            <a:pPr marL="342900" lvl="0" indent="-342900">
              <a:lnSpc>
                <a:spcPct val="107000"/>
              </a:lnSpc>
              <a:buFont typeface="Wingdings" panose="05000000000000000000" pitchFamily="2" charset="2"/>
              <a:buChar char=""/>
            </a:pPr>
            <a:r>
              <a:rPr lang="sl-SI" sz="1800" dirty="0">
                <a:effectLst/>
                <a:latin typeface="Calibri" panose="020F0502020204030204" pitchFamily="34" charset="0"/>
                <a:ea typeface="Calibri" panose="020F0502020204030204" pitchFamily="34" charset="0"/>
                <a:cs typeface="Times New Roman" panose="02020603050405020304" pitchFamily="18" charset="0"/>
              </a:rPr>
              <a:t>Baze podatkov</a:t>
            </a:r>
          </a:p>
          <a:p>
            <a:pPr marL="342900" lvl="0" indent="-342900">
              <a:lnSpc>
                <a:spcPct val="107000"/>
              </a:lnSpc>
              <a:buFont typeface="Wingdings" panose="05000000000000000000" pitchFamily="2" charset="2"/>
              <a:buChar char=""/>
            </a:pPr>
            <a:r>
              <a:rPr lang="sl-SI" sz="1800" dirty="0">
                <a:effectLst/>
                <a:latin typeface="Calibri" panose="020F0502020204030204" pitchFamily="34" charset="0"/>
                <a:ea typeface="Calibri" panose="020F0502020204030204" pitchFamily="34" charset="0"/>
                <a:cs typeface="Times New Roman" panose="02020603050405020304" pitchFamily="18" charset="0"/>
              </a:rPr>
              <a:t>Članki</a:t>
            </a:r>
          </a:p>
          <a:p>
            <a:pPr marL="342900" lvl="0" indent="-342900">
              <a:lnSpc>
                <a:spcPct val="107000"/>
              </a:lnSpc>
              <a:buFont typeface="Wingdings" panose="05000000000000000000" pitchFamily="2" charset="2"/>
              <a:buChar char=""/>
            </a:pPr>
            <a:r>
              <a:rPr lang="sl-SI" sz="1800" dirty="0">
                <a:effectLst/>
                <a:latin typeface="Calibri" panose="020F0502020204030204" pitchFamily="34" charset="0"/>
                <a:ea typeface="Calibri" panose="020F0502020204030204" pitchFamily="34" charset="0"/>
                <a:cs typeface="Times New Roman" panose="02020603050405020304" pitchFamily="18" charset="0"/>
              </a:rPr>
              <a:t>Projektne prijave</a:t>
            </a:r>
          </a:p>
          <a:p>
            <a:pPr marL="342900" lvl="0" indent="-342900">
              <a:lnSpc>
                <a:spcPct val="107000"/>
              </a:lnSpc>
              <a:buFont typeface="Wingdings" panose="05000000000000000000" pitchFamily="2" charset="2"/>
              <a:buChar char=""/>
            </a:pPr>
            <a:r>
              <a:rPr lang="sl-SI" sz="1800" dirty="0">
                <a:effectLst/>
                <a:latin typeface="Calibri" panose="020F0502020204030204" pitchFamily="34" charset="0"/>
                <a:ea typeface="Calibri" panose="020F0502020204030204" pitchFamily="34" charset="0"/>
                <a:cs typeface="Times New Roman" panose="02020603050405020304" pitchFamily="18" charset="0"/>
              </a:rPr>
              <a:t>Predstavitve na konferencah</a:t>
            </a:r>
          </a:p>
          <a:p>
            <a:pPr marL="342900" lvl="0" indent="-342900">
              <a:lnSpc>
                <a:spcPct val="107000"/>
              </a:lnSpc>
              <a:buFont typeface="Wingdings" panose="05000000000000000000" pitchFamily="2" charset="2"/>
              <a:buChar char=""/>
            </a:pPr>
            <a:r>
              <a:rPr lang="sl-SI" sz="1800" dirty="0">
                <a:effectLst/>
                <a:latin typeface="Calibri" panose="020F0502020204030204" pitchFamily="34" charset="0"/>
                <a:ea typeface="Calibri" panose="020F0502020204030204" pitchFamily="34" charset="0"/>
                <a:cs typeface="Times New Roman" panose="02020603050405020304" pitchFamily="18" charset="0"/>
              </a:rPr>
              <a:t>Raziskovalna poročila</a:t>
            </a:r>
          </a:p>
          <a:p>
            <a:pPr marL="342900" lvl="0" indent="-342900">
              <a:lnSpc>
                <a:spcPct val="107000"/>
              </a:lnSpc>
              <a:buFont typeface="Wingdings" panose="05000000000000000000" pitchFamily="2" charset="2"/>
              <a:buChar char=""/>
            </a:pPr>
            <a:r>
              <a:rPr lang="sl-SI" sz="1800" dirty="0">
                <a:effectLst/>
                <a:latin typeface="Calibri" panose="020F0502020204030204" pitchFamily="34" charset="0"/>
                <a:ea typeface="Calibri" panose="020F0502020204030204" pitchFamily="34" charset="0"/>
                <a:cs typeface="Times New Roman" panose="02020603050405020304" pitchFamily="18" charset="0"/>
              </a:rPr>
              <a:t>Raziskovalno znanstveni rezultati</a:t>
            </a:r>
          </a:p>
          <a:p>
            <a:pPr marL="342900" lvl="0" indent="-342900">
              <a:lnSpc>
                <a:spcPct val="107000"/>
              </a:lnSpc>
              <a:buFont typeface="Wingdings" panose="05000000000000000000" pitchFamily="2" charset="2"/>
              <a:buChar char=""/>
            </a:pPr>
            <a:r>
              <a:rPr lang="sl-SI" sz="1800" dirty="0">
                <a:effectLst/>
                <a:latin typeface="Calibri" panose="020F0502020204030204" pitchFamily="34" charset="0"/>
                <a:ea typeface="Calibri" panose="020F0502020204030204" pitchFamily="34" charset="0"/>
                <a:cs typeface="Times New Roman" panose="02020603050405020304" pitchFamily="18" charset="0"/>
              </a:rPr>
              <a:t>Patenti</a:t>
            </a:r>
          </a:p>
          <a:p>
            <a:pPr marL="342900" lvl="0" indent="-342900">
              <a:lnSpc>
                <a:spcPct val="107000"/>
              </a:lnSpc>
              <a:spcAft>
                <a:spcPts val="800"/>
              </a:spcAft>
              <a:buFont typeface="Wingdings" panose="05000000000000000000" pitchFamily="2" charset="2"/>
              <a:buChar char=""/>
            </a:pPr>
            <a:r>
              <a:rPr lang="sl-SI" sz="1800" dirty="0">
                <a:effectLst/>
                <a:latin typeface="Calibri" panose="020F0502020204030204" pitchFamily="34" charset="0"/>
                <a:ea typeface="Calibri" panose="020F0502020204030204" pitchFamily="34" charset="0"/>
                <a:cs typeface="Times New Roman" panose="02020603050405020304" pitchFamily="18" charset="0"/>
              </a:rPr>
              <a:t>Aplikacije/vmesniki</a:t>
            </a:r>
          </a:p>
          <a:p>
            <a:endParaRPr lang="sl-SI" dirty="0"/>
          </a:p>
        </p:txBody>
      </p:sp>
      <p:sp>
        <p:nvSpPr>
          <p:cNvPr id="4" name="Slide Number Placeholder 3"/>
          <p:cNvSpPr>
            <a:spLocks noGrp="1"/>
          </p:cNvSpPr>
          <p:nvPr>
            <p:ph type="sldNum" sz="quarter" idx="5"/>
          </p:nvPr>
        </p:nvSpPr>
        <p:spPr/>
        <p:txBody>
          <a:bodyPr/>
          <a:lstStyle/>
          <a:p>
            <a:fld id="{22289C57-55D7-40A4-A101-E74FAC7A092B}" type="slidenum">
              <a:rPr lang="en-US" smtClean="0"/>
              <a:t>23</a:t>
            </a:fld>
            <a:endParaRPr lang="en-US" dirty="0"/>
          </a:p>
        </p:txBody>
      </p:sp>
    </p:spTree>
    <p:extLst>
      <p:ext uri="{BB962C8B-B14F-4D97-AF65-F5344CB8AC3E}">
        <p14:creationId xmlns:p14="http://schemas.microsoft.com/office/powerpoint/2010/main" val="2714898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sample frame is based on data from the SICRIS and COBISS data systems, which consist of registration data. Since the subject of the research is mentorship, the lists of mentees and mentors are indirectly determined through the list of doctoral dissertations from the aforementioned data systems. The included doctorates meet the following criteria:</a:t>
            </a:r>
          </a:p>
          <a:p>
            <a:pPr>
              <a:buFont typeface="Arial" panose="020B0604020202020204" pitchFamily="34" charset="0"/>
              <a:buChar char="•"/>
            </a:pPr>
            <a:r>
              <a:rPr lang="en-GB" dirty="0"/>
              <a:t>Were completed between 2001 and 2020.</a:t>
            </a:r>
          </a:p>
          <a:p>
            <a:pPr>
              <a:buFont typeface="Arial" panose="020B0604020202020204" pitchFamily="34" charset="0"/>
              <a:buChar char="•"/>
            </a:pPr>
            <a:r>
              <a:rPr lang="en-GB" dirty="0"/>
              <a:t>Have at least one author and at least one mentor with a valid ARIS code.</a:t>
            </a:r>
          </a:p>
          <a:p>
            <a:pPr>
              <a:buFont typeface="Arial" panose="020B0604020202020204" pitchFamily="34" charset="0"/>
              <a:buChar char="•"/>
            </a:pPr>
            <a:r>
              <a:rPr lang="en-GB" dirty="0"/>
              <a:t>Have living authors (they can be retired).</a:t>
            </a:r>
          </a:p>
          <a:p>
            <a:pPr>
              <a:buFont typeface="Arial" panose="020B0604020202020204" pitchFamily="34" charset="0"/>
              <a:buChar char="•"/>
            </a:pPr>
            <a:r>
              <a:rPr lang="en-GB" dirty="0"/>
              <a:t>Authors of these doctorates are not listed in the SICRIS system as researchers in the field of "interdisciplinary research."</a:t>
            </a:r>
          </a:p>
          <a:p>
            <a:r>
              <a:rPr lang="en-GB" dirty="0"/>
              <a:t>The sample frame includes all mentees and mentors (only mentorships are considered, not co-mentorships) listed in doctorates that meet the inclusion criteria. Based on this defined sample frame, a multistage purposive random sampling was conducted. Initially, a stratified random sampling was performed, where the population was divided into subpopulations so that members of each subpopulation are relatively homogeneous regarding the selected factors:</a:t>
            </a:r>
          </a:p>
          <a:p>
            <a:pPr>
              <a:buFont typeface="Arial" panose="020B0604020202020204" pitchFamily="34" charset="0"/>
              <a:buChar char="•"/>
            </a:pPr>
            <a:r>
              <a:rPr lang="en-GB" dirty="0"/>
              <a:t>The field in which the doctoral dissertation was completed (all fields according to ARIS classification, except interdisciplinary research).</a:t>
            </a:r>
          </a:p>
          <a:p>
            <a:pPr>
              <a:buFont typeface="Arial" panose="020B0604020202020204" pitchFamily="34" charset="0"/>
              <a:buChar char="•"/>
            </a:pPr>
            <a:r>
              <a:rPr lang="en-GB" dirty="0"/>
              <a:t>The organization listed in the COBISS system as the organization where the dissertation was published (including the University of Ljubljana, University of Maribor, International Postgraduate School </a:t>
            </a:r>
            <a:r>
              <a:rPr lang="en-GB" dirty="0" err="1"/>
              <a:t>Jožef</a:t>
            </a:r>
            <a:r>
              <a:rPr lang="en-GB" dirty="0"/>
              <a:t> Stefan, University of </a:t>
            </a:r>
            <a:r>
              <a:rPr lang="en-GB" dirty="0" err="1"/>
              <a:t>Primorska</a:t>
            </a:r>
            <a:r>
              <a:rPr lang="en-GB" dirty="0"/>
              <a:t>, Faculty of Applied Social Studies in Nova </a:t>
            </a:r>
            <a:r>
              <a:rPr lang="en-GB" dirty="0" err="1"/>
              <a:t>Gorica</a:t>
            </a:r>
            <a:r>
              <a:rPr lang="en-GB" dirty="0"/>
              <a:t>, University of Nova </a:t>
            </a:r>
            <a:r>
              <a:rPr lang="en-GB" dirty="0" err="1"/>
              <a:t>Gorica</a:t>
            </a:r>
            <a:r>
              <a:rPr lang="en-GB" dirty="0"/>
              <a:t>, Alma Mater Europaea).</a:t>
            </a:r>
          </a:p>
          <a:p>
            <a:r>
              <a:rPr lang="en-GB" dirty="0"/>
              <a:t>For the list of mentees, the number of years after completing the doctorate is also considered (three classes are considered: less than 7 years, 7 to 12 years, 13 to 18 years), and for the list of mentors, mentoring experience is defined based on the number of mentorships in the past 20 years (three classes are considered: 1 mentee, 2 to 3 mentees, more than 3 mentees). Gender is an additional criterion (for both mentors and mentees). A list of mentees is prepared first, followed by a list of mentors. Three mentors and three mentees (one selected and two substitutes) are chosen for each combination of factor levels. Individuals included in the mentees' list are not included in the mentors' list.</a:t>
            </a:r>
          </a:p>
          <a:p>
            <a:r>
              <a:rPr lang="en-GB" dirty="0"/>
              <a:t>Since the number of combinations of selected factor levels (252 for mentees and the same for mentors) significantly exceeds the maximum number of interviews that can be conducted (24 interviews), a simple random sampling was subsequently conducted within fields. Specifically, four units were randomly selected (with equal probability) from each field, along with three additional substitute units. The substitute units were contacted in case the originally selected units were unreachable.</a:t>
            </a:r>
          </a:p>
          <a:p>
            <a:endParaRPr lang="sl-SI" dirty="0"/>
          </a:p>
        </p:txBody>
      </p:sp>
      <p:sp>
        <p:nvSpPr>
          <p:cNvPr id="4" name="Slide Number Placeholder 3"/>
          <p:cNvSpPr>
            <a:spLocks noGrp="1"/>
          </p:cNvSpPr>
          <p:nvPr>
            <p:ph type="sldNum" sz="quarter" idx="5"/>
          </p:nvPr>
        </p:nvSpPr>
        <p:spPr/>
        <p:txBody>
          <a:bodyPr/>
          <a:lstStyle/>
          <a:p>
            <a:fld id="{22289C57-55D7-40A4-A101-E74FAC7A092B}" type="slidenum">
              <a:rPr lang="en-US" smtClean="0"/>
              <a:t>4</a:t>
            </a:fld>
            <a:endParaRPr lang="en-US" dirty="0"/>
          </a:p>
        </p:txBody>
      </p:sp>
    </p:spTree>
    <p:extLst>
      <p:ext uri="{BB962C8B-B14F-4D97-AF65-F5344CB8AC3E}">
        <p14:creationId xmlns:p14="http://schemas.microsoft.com/office/powerpoint/2010/main" val="3301217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5"/>
          </p:nvPr>
        </p:nvSpPr>
        <p:spPr/>
        <p:txBody>
          <a:bodyPr/>
          <a:lstStyle/>
          <a:p>
            <a:fld id="{22289C57-55D7-40A4-A101-E74FAC7A092B}" type="slidenum">
              <a:rPr lang="en-US" smtClean="0"/>
              <a:t>6</a:t>
            </a:fld>
            <a:endParaRPr lang="en-US" dirty="0"/>
          </a:p>
        </p:txBody>
      </p:sp>
    </p:spTree>
    <p:extLst>
      <p:ext uri="{BB962C8B-B14F-4D97-AF65-F5344CB8AC3E}">
        <p14:creationId xmlns:p14="http://schemas.microsoft.com/office/powerpoint/2010/main" val="4114930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22289C57-55D7-40A4-A101-E74FAC7A092B}" type="slidenum">
              <a:rPr lang="en-US" smtClean="0"/>
              <a:t>9</a:t>
            </a:fld>
            <a:endParaRPr lang="en-US" dirty="0"/>
          </a:p>
        </p:txBody>
      </p:sp>
    </p:spTree>
    <p:extLst>
      <p:ext uri="{BB962C8B-B14F-4D97-AF65-F5344CB8AC3E}">
        <p14:creationId xmlns:p14="http://schemas.microsoft.com/office/powerpoint/2010/main" val="1430629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sl-SI" sz="1800" dirty="0">
                <a:effectLst/>
                <a:latin typeface="Calibri" panose="020F0502020204030204" pitchFamily="34" charset="0"/>
                <a:ea typeface="Calibri" panose="020F0502020204030204" pitchFamily="34" charset="0"/>
                <a:cs typeface="Times New Roman" panose="02020603050405020304" pitchFamily="18" charset="0"/>
              </a:rPr>
              <a:t>Projektno (mednarodno) sodelovanje</a:t>
            </a:r>
          </a:p>
          <a:p>
            <a:pPr marL="342900" lvl="0" indent="-342900">
              <a:lnSpc>
                <a:spcPct val="107000"/>
              </a:lnSpc>
              <a:buFont typeface="Wingdings" panose="05000000000000000000" pitchFamily="2" charset="2"/>
              <a:buChar char=""/>
            </a:pPr>
            <a:r>
              <a:rPr lang="sl-SI" sz="1800" dirty="0">
                <a:effectLst/>
                <a:latin typeface="Calibri" panose="020F0502020204030204" pitchFamily="34" charset="0"/>
                <a:ea typeface="Calibri" panose="020F0502020204030204" pitchFamily="34" charset="0"/>
                <a:cs typeface="Times New Roman" panose="02020603050405020304" pitchFamily="18" charset="0"/>
              </a:rPr>
              <a:t>Komunikacijske veščine</a:t>
            </a:r>
          </a:p>
          <a:p>
            <a:pPr marL="342900" lvl="0" indent="-342900">
              <a:lnSpc>
                <a:spcPct val="107000"/>
              </a:lnSpc>
              <a:buFont typeface="Wingdings" panose="05000000000000000000" pitchFamily="2" charset="2"/>
              <a:buChar char=""/>
            </a:pPr>
            <a:r>
              <a:rPr lang="sl-SI" sz="1800" dirty="0">
                <a:effectLst/>
                <a:latin typeface="Calibri" panose="020F0502020204030204" pitchFamily="34" charset="0"/>
                <a:ea typeface="Calibri" panose="020F0502020204030204" pitchFamily="34" charset="0"/>
                <a:cs typeface="Times New Roman" panose="02020603050405020304" pitchFamily="18" charset="0"/>
              </a:rPr>
              <a:t>Organizacijske veščine</a:t>
            </a:r>
          </a:p>
          <a:p>
            <a:pPr marL="342900" lvl="0" indent="-342900">
              <a:lnSpc>
                <a:spcPct val="107000"/>
              </a:lnSpc>
              <a:buFont typeface="Wingdings" panose="05000000000000000000" pitchFamily="2" charset="2"/>
              <a:buChar char=""/>
            </a:pPr>
            <a:r>
              <a:rPr lang="sl-SI" sz="1800" dirty="0">
                <a:effectLst/>
                <a:latin typeface="Calibri" panose="020F0502020204030204" pitchFamily="34" charset="0"/>
                <a:ea typeface="Calibri" panose="020F0502020204030204" pitchFamily="34" charset="0"/>
                <a:cs typeface="Times New Roman" panose="02020603050405020304" pitchFamily="18" charset="0"/>
              </a:rPr>
              <a:t>Splošne metodološke veščine</a:t>
            </a:r>
          </a:p>
          <a:p>
            <a:pPr marL="342900" lvl="0" indent="-342900">
              <a:lnSpc>
                <a:spcPct val="107000"/>
              </a:lnSpc>
              <a:buFont typeface="Wingdings" panose="05000000000000000000" pitchFamily="2" charset="2"/>
              <a:buChar char=""/>
            </a:pPr>
            <a:r>
              <a:rPr lang="sl-SI" sz="1800" dirty="0">
                <a:effectLst/>
                <a:latin typeface="Calibri" panose="020F0502020204030204" pitchFamily="34" charset="0"/>
                <a:ea typeface="Calibri" panose="020F0502020204030204" pitchFamily="34" charset="0"/>
                <a:cs typeface="Times New Roman" panose="02020603050405020304" pitchFamily="18" charset="0"/>
              </a:rPr>
              <a:t>Računalniške in digitalne veščine</a:t>
            </a:r>
          </a:p>
          <a:p>
            <a:pPr marL="342900" lvl="0" indent="-342900">
              <a:lnSpc>
                <a:spcPct val="107000"/>
              </a:lnSpc>
              <a:buFont typeface="Wingdings" panose="05000000000000000000" pitchFamily="2" charset="2"/>
              <a:buChar char=""/>
            </a:pPr>
            <a:r>
              <a:rPr lang="sl-SI" sz="1800" dirty="0">
                <a:effectLst/>
                <a:latin typeface="Calibri" panose="020F0502020204030204" pitchFamily="34" charset="0"/>
                <a:ea typeface="Calibri" panose="020F0502020204030204" pitchFamily="34" charset="0"/>
                <a:cs typeface="Times New Roman" panose="02020603050405020304" pitchFamily="18" charset="0"/>
              </a:rPr>
              <a:t>Veščine analiziranja in interpretacije podatkov</a:t>
            </a:r>
          </a:p>
          <a:p>
            <a:pPr marL="342900" lvl="0" indent="-342900">
              <a:lnSpc>
                <a:spcPct val="107000"/>
              </a:lnSpc>
              <a:buFont typeface="Wingdings" panose="05000000000000000000" pitchFamily="2" charset="2"/>
              <a:buChar char=""/>
            </a:pPr>
            <a:r>
              <a:rPr lang="sl-SI" sz="1800" dirty="0">
                <a:effectLst/>
                <a:latin typeface="Calibri" panose="020F0502020204030204" pitchFamily="34" charset="0"/>
                <a:ea typeface="Calibri" panose="020F0502020204030204" pitchFamily="34" charset="0"/>
                <a:cs typeface="Times New Roman" panose="02020603050405020304" pitchFamily="18" charset="0"/>
              </a:rPr>
              <a:t>Veščine pisanja člankov in njihove objave</a:t>
            </a:r>
          </a:p>
          <a:p>
            <a:pPr marL="342900" lvl="0" indent="-342900">
              <a:lnSpc>
                <a:spcPct val="107000"/>
              </a:lnSpc>
              <a:buFont typeface="Wingdings" panose="05000000000000000000" pitchFamily="2" charset="2"/>
              <a:buChar char=""/>
            </a:pPr>
            <a:r>
              <a:rPr lang="sl-SI" sz="1800" dirty="0">
                <a:effectLst/>
                <a:latin typeface="Calibri" panose="020F0502020204030204" pitchFamily="34" charset="0"/>
                <a:ea typeface="Calibri" panose="020F0502020204030204" pitchFamily="34" charset="0"/>
                <a:cs typeface="Times New Roman" panose="02020603050405020304" pitchFamily="18" charset="0"/>
              </a:rPr>
              <a:t>Veščine o delovanju in vodenju projektov</a:t>
            </a:r>
          </a:p>
          <a:p>
            <a:pPr marL="342900" lvl="0" indent="-342900">
              <a:lnSpc>
                <a:spcPct val="107000"/>
              </a:lnSpc>
              <a:buFont typeface="Wingdings" panose="05000000000000000000" pitchFamily="2" charset="2"/>
              <a:buChar char=""/>
            </a:pPr>
            <a:r>
              <a:rPr lang="sl-SI" sz="1800" dirty="0">
                <a:effectLst/>
                <a:latin typeface="Calibri" panose="020F0502020204030204" pitchFamily="34" charset="0"/>
                <a:ea typeface="Calibri" panose="020F0502020204030204" pitchFamily="34" charset="0"/>
                <a:cs typeface="Times New Roman" panose="02020603050405020304" pitchFamily="18" charset="0"/>
              </a:rPr>
              <a:t>Veščine poučevanja in učenja drugih</a:t>
            </a:r>
          </a:p>
          <a:p>
            <a:pPr marL="342900" lvl="0" indent="-342900">
              <a:lnSpc>
                <a:spcPct val="107000"/>
              </a:lnSpc>
              <a:buFont typeface="Wingdings" panose="05000000000000000000" pitchFamily="2" charset="2"/>
              <a:buChar char=""/>
            </a:pPr>
            <a:r>
              <a:rPr lang="sl-SI" sz="1800" dirty="0">
                <a:effectLst/>
                <a:latin typeface="Calibri" panose="020F0502020204030204" pitchFamily="34" charset="0"/>
                <a:ea typeface="Calibri" panose="020F0502020204030204" pitchFamily="34" charset="0"/>
                <a:cs typeface="Times New Roman" panose="02020603050405020304" pitchFamily="18" charset="0"/>
              </a:rPr>
              <a:t>Baze podatkov</a:t>
            </a:r>
          </a:p>
          <a:p>
            <a:pPr marL="342900" lvl="0" indent="-342900">
              <a:lnSpc>
                <a:spcPct val="107000"/>
              </a:lnSpc>
              <a:buFont typeface="Wingdings" panose="05000000000000000000" pitchFamily="2" charset="2"/>
              <a:buChar char=""/>
            </a:pPr>
            <a:r>
              <a:rPr lang="sl-SI" sz="1800" dirty="0">
                <a:effectLst/>
                <a:latin typeface="Calibri" panose="020F0502020204030204" pitchFamily="34" charset="0"/>
                <a:ea typeface="Calibri" panose="020F0502020204030204" pitchFamily="34" charset="0"/>
                <a:cs typeface="Times New Roman" panose="02020603050405020304" pitchFamily="18" charset="0"/>
              </a:rPr>
              <a:t>Članki</a:t>
            </a:r>
          </a:p>
          <a:p>
            <a:pPr marL="342900" lvl="0" indent="-342900">
              <a:lnSpc>
                <a:spcPct val="107000"/>
              </a:lnSpc>
              <a:buFont typeface="Wingdings" panose="05000000000000000000" pitchFamily="2" charset="2"/>
              <a:buChar char=""/>
            </a:pPr>
            <a:r>
              <a:rPr lang="sl-SI" sz="1800" dirty="0">
                <a:effectLst/>
                <a:latin typeface="Calibri" panose="020F0502020204030204" pitchFamily="34" charset="0"/>
                <a:ea typeface="Calibri" panose="020F0502020204030204" pitchFamily="34" charset="0"/>
                <a:cs typeface="Times New Roman" panose="02020603050405020304" pitchFamily="18" charset="0"/>
              </a:rPr>
              <a:t>Projektne prijave</a:t>
            </a:r>
          </a:p>
          <a:p>
            <a:pPr marL="342900" lvl="0" indent="-342900">
              <a:lnSpc>
                <a:spcPct val="107000"/>
              </a:lnSpc>
              <a:buFont typeface="Wingdings" panose="05000000000000000000" pitchFamily="2" charset="2"/>
              <a:buChar char=""/>
            </a:pPr>
            <a:r>
              <a:rPr lang="sl-SI" sz="1800" dirty="0">
                <a:effectLst/>
                <a:latin typeface="Calibri" panose="020F0502020204030204" pitchFamily="34" charset="0"/>
                <a:ea typeface="Calibri" panose="020F0502020204030204" pitchFamily="34" charset="0"/>
                <a:cs typeface="Times New Roman" panose="02020603050405020304" pitchFamily="18" charset="0"/>
              </a:rPr>
              <a:t>Predstavitve na konferencah</a:t>
            </a:r>
          </a:p>
          <a:p>
            <a:pPr marL="342900" lvl="0" indent="-342900">
              <a:lnSpc>
                <a:spcPct val="107000"/>
              </a:lnSpc>
              <a:buFont typeface="Wingdings" panose="05000000000000000000" pitchFamily="2" charset="2"/>
              <a:buChar char=""/>
            </a:pPr>
            <a:r>
              <a:rPr lang="sl-SI" sz="1800" dirty="0">
                <a:effectLst/>
                <a:latin typeface="Calibri" panose="020F0502020204030204" pitchFamily="34" charset="0"/>
                <a:ea typeface="Calibri" panose="020F0502020204030204" pitchFamily="34" charset="0"/>
                <a:cs typeface="Times New Roman" panose="02020603050405020304" pitchFamily="18" charset="0"/>
              </a:rPr>
              <a:t>Raziskovalna poročila</a:t>
            </a:r>
          </a:p>
          <a:p>
            <a:pPr marL="342900" lvl="0" indent="-342900">
              <a:lnSpc>
                <a:spcPct val="107000"/>
              </a:lnSpc>
              <a:buFont typeface="Wingdings" panose="05000000000000000000" pitchFamily="2" charset="2"/>
              <a:buChar char=""/>
            </a:pPr>
            <a:r>
              <a:rPr lang="sl-SI" sz="1800" dirty="0">
                <a:effectLst/>
                <a:latin typeface="Calibri" panose="020F0502020204030204" pitchFamily="34" charset="0"/>
                <a:ea typeface="Calibri" panose="020F0502020204030204" pitchFamily="34" charset="0"/>
                <a:cs typeface="Times New Roman" panose="02020603050405020304" pitchFamily="18" charset="0"/>
              </a:rPr>
              <a:t>Raziskovalno znanstveni rezultati</a:t>
            </a:r>
          </a:p>
          <a:p>
            <a:pPr marL="342900" lvl="0" indent="-342900">
              <a:lnSpc>
                <a:spcPct val="107000"/>
              </a:lnSpc>
              <a:buFont typeface="Wingdings" panose="05000000000000000000" pitchFamily="2" charset="2"/>
              <a:buChar char=""/>
            </a:pPr>
            <a:r>
              <a:rPr lang="sl-SI" sz="1800" dirty="0">
                <a:effectLst/>
                <a:latin typeface="Calibri" panose="020F0502020204030204" pitchFamily="34" charset="0"/>
                <a:ea typeface="Calibri" panose="020F0502020204030204" pitchFamily="34" charset="0"/>
                <a:cs typeface="Times New Roman" panose="02020603050405020304" pitchFamily="18" charset="0"/>
              </a:rPr>
              <a:t>Patenti</a:t>
            </a:r>
          </a:p>
          <a:p>
            <a:pPr marL="342900" lvl="0" indent="-342900">
              <a:lnSpc>
                <a:spcPct val="107000"/>
              </a:lnSpc>
              <a:spcAft>
                <a:spcPts val="800"/>
              </a:spcAft>
              <a:buFont typeface="Wingdings" panose="05000000000000000000" pitchFamily="2" charset="2"/>
              <a:buChar char=""/>
            </a:pPr>
            <a:r>
              <a:rPr lang="sl-SI" sz="1800" dirty="0">
                <a:effectLst/>
                <a:latin typeface="Calibri" panose="020F0502020204030204" pitchFamily="34" charset="0"/>
                <a:ea typeface="Calibri" panose="020F0502020204030204" pitchFamily="34" charset="0"/>
                <a:cs typeface="Times New Roman" panose="02020603050405020304" pitchFamily="18" charset="0"/>
              </a:rPr>
              <a:t>Aplikacije/vmesniki</a:t>
            </a:r>
          </a:p>
          <a:p>
            <a:endParaRPr lang="sl-SI" dirty="0"/>
          </a:p>
        </p:txBody>
      </p:sp>
      <p:sp>
        <p:nvSpPr>
          <p:cNvPr id="4" name="Slide Number Placeholder 3"/>
          <p:cNvSpPr>
            <a:spLocks noGrp="1"/>
          </p:cNvSpPr>
          <p:nvPr>
            <p:ph type="sldNum" sz="quarter" idx="5"/>
          </p:nvPr>
        </p:nvSpPr>
        <p:spPr/>
        <p:txBody>
          <a:bodyPr/>
          <a:lstStyle/>
          <a:p>
            <a:fld id="{22289C57-55D7-40A4-A101-E74FAC7A092B}" type="slidenum">
              <a:rPr lang="en-US" smtClean="0"/>
              <a:t>10</a:t>
            </a:fld>
            <a:endParaRPr lang="en-US" dirty="0"/>
          </a:p>
        </p:txBody>
      </p:sp>
    </p:spTree>
    <p:extLst>
      <p:ext uri="{BB962C8B-B14F-4D97-AF65-F5344CB8AC3E}">
        <p14:creationId xmlns:p14="http://schemas.microsoft.com/office/powerpoint/2010/main" val="3294403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The analysis also revealed that differences exist among types of mentees and mentors in the knowledge production process. We found that certain modes of knowledge transfer occur exclusively among specific types of mentors and mentees, meaning that some knowledge transfer methods, along with acquired implicit/tacit and explicit knowledge, are limited for certain types of mentees. Formal mentors, to a lesser extent or not at all, send their external doctoral candidates for additional education, do not involve them in project-based (international) collaboration, do not co-author research reports with them (possibly due to the fact that external candidates do not participate in projects and other practices that would require research reports), and do not provide pedagogical training. As a result, external doctoral candidates lack the opportunity to acquire certain implicit/tacit knowledge (e.g., project operation and management skills, teaching and instructing skills), which also limits their production of certain explicit knowledge (e.g., research reports, project proposals, diplomas/master's theses, prepared lectures, and exercise plans). On the other hand, as the results indicated, specific modes of knowledge transfer are reserved only within certain types of mentors. For example, administrative work was highlighted more by parental and collegial mentors, and it is predominantly performed by young researchers. Young researchers are also more involved in pedagogical training. Through this, they acquire teaching and instructing skills, leading them to prepared lectures and exercise plans, while doctoral candidates employed on projects are less engaged in this process. External candidates, as previously reported, are not beneficiaries of such forms of knowledge production.</a:t>
            </a:r>
            <a:endParaRPr lang="sl-SI" dirty="0">
              <a:solidFill>
                <a:schemeClr val="tx1"/>
              </a:solidFill>
            </a:endParaRPr>
          </a:p>
          <a:p>
            <a:endParaRPr lang="sl-SI" dirty="0"/>
          </a:p>
        </p:txBody>
      </p:sp>
      <p:sp>
        <p:nvSpPr>
          <p:cNvPr id="4" name="Slide Number Placeholder 3"/>
          <p:cNvSpPr>
            <a:spLocks noGrp="1"/>
          </p:cNvSpPr>
          <p:nvPr>
            <p:ph type="sldNum" sz="quarter" idx="5"/>
          </p:nvPr>
        </p:nvSpPr>
        <p:spPr/>
        <p:txBody>
          <a:bodyPr/>
          <a:lstStyle/>
          <a:p>
            <a:fld id="{22289C57-55D7-40A4-A101-E74FAC7A092B}" type="slidenum">
              <a:rPr lang="en-US" smtClean="0"/>
              <a:t>11</a:t>
            </a:fld>
            <a:endParaRPr lang="en-US" dirty="0"/>
          </a:p>
        </p:txBody>
      </p:sp>
    </p:spTree>
    <p:extLst>
      <p:ext uri="{BB962C8B-B14F-4D97-AF65-F5344CB8AC3E}">
        <p14:creationId xmlns:p14="http://schemas.microsoft.com/office/powerpoint/2010/main" val="2180672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We have also found through the analysis of interviews that mentors and mentees more frequently mentioned specific desirable characteristics of mentees and mentors when describing certain knowledge production processes. From this perspective, they could be </a:t>
            </a:r>
            <a:r>
              <a:rPr lang="en-GB" dirty="0" err="1"/>
              <a:t>labeled</a:t>
            </a:r>
            <a:r>
              <a:rPr lang="en-GB" dirty="0"/>
              <a:t> as promoting factors in the knowledge production process, as they largely contribute to various forms of knowledge transfer, both implicit/tacit and explicit knowledge exchanged in the mentoring relationship. We found that for mentees, the following key characteristics were highlighted (Table 12): independence, self-initiative, industriousness, strong prior knowledge and competencies, psychological stability, motivation, persistence, trustworthiness, precision, and meeting deadlines. On the other hand, the following key characteristics were emphasized for mentors (Table 12): emotional support during doctoral studies and dissertation preparation, encouragement of international collaboration and networking, providing expert advice and assistance, openness, promoting writing and article publication, active listening, and being trustworthy. The analysis did not reveal a pattern of reporting similar undesirable characteristics of both actors that hinder or restrict the knowledge production process. Thus, we found that the desirable characteristics of mentees and mentors are more closely linked to the knowledge production process, as they encourage more intensive knowledge transfer between the mentor and mentee and lead more effectively to exp</a:t>
            </a:r>
          </a:p>
          <a:p>
            <a:r>
              <a:rPr lang="en-GB" dirty="0"/>
              <a:t>licit forms of knowledge.</a:t>
            </a:r>
            <a:endParaRPr lang="sl-SI" dirty="0"/>
          </a:p>
        </p:txBody>
      </p:sp>
      <p:sp>
        <p:nvSpPr>
          <p:cNvPr id="4" name="Slide Number Placeholder 3"/>
          <p:cNvSpPr>
            <a:spLocks noGrp="1"/>
          </p:cNvSpPr>
          <p:nvPr>
            <p:ph type="sldNum" sz="quarter" idx="5"/>
          </p:nvPr>
        </p:nvSpPr>
        <p:spPr/>
        <p:txBody>
          <a:bodyPr/>
          <a:lstStyle/>
          <a:p>
            <a:fld id="{22289C57-55D7-40A4-A101-E74FAC7A092B}" type="slidenum">
              <a:rPr lang="en-US" smtClean="0"/>
              <a:t>12</a:t>
            </a:fld>
            <a:endParaRPr lang="en-US" dirty="0"/>
          </a:p>
        </p:txBody>
      </p:sp>
    </p:spTree>
    <p:extLst>
      <p:ext uri="{BB962C8B-B14F-4D97-AF65-F5344CB8AC3E}">
        <p14:creationId xmlns:p14="http://schemas.microsoft.com/office/powerpoint/2010/main" val="1882081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22289C57-55D7-40A4-A101-E74FAC7A092B}" type="slidenum">
              <a:rPr lang="en-US" smtClean="0"/>
              <a:t>17</a:t>
            </a:fld>
            <a:endParaRPr lang="en-US" dirty="0"/>
          </a:p>
        </p:txBody>
      </p:sp>
    </p:spTree>
    <p:extLst>
      <p:ext uri="{BB962C8B-B14F-4D97-AF65-F5344CB8AC3E}">
        <p14:creationId xmlns:p14="http://schemas.microsoft.com/office/powerpoint/2010/main" val="51253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err="1"/>
              <a:t>Mentorira</a:t>
            </a:r>
            <a:r>
              <a:rPr lang="sl-SI" dirty="0"/>
              <a:t> vse tipe </a:t>
            </a:r>
            <a:r>
              <a:rPr lang="sl-SI" dirty="0" err="1"/>
              <a:t>mentorirancev</a:t>
            </a:r>
            <a:r>
              <a:rPr lang="sl-SI" dirty="0"/>
              <a:t>, manj zastopan na področjih humanistike.</a:t>
            </a:r>
          </a:p>
        </p:txBody>
      </p:sp>
      <p:sp>
        <p:nvSpPr>
          <p:cNvPr id="4" name="Slide Number Placeholder 3"/>
          <p:cNvSpPr>
            <a:spLocks noGrp="1"/>
          </p:cNvSpPr>
          <p:nvPr>
            <p:ph type="sldNum" sz="quarter" idx="5"/>
          </p:nvPr>
        </p:nvSpPr>
        <p:spPr/>
        <p:txBody>
          <a:bodyPr/>
          <a:lstStyle/>
          <a:p>
            <a:fld id="{22289C57-55D7-40A4-A101-E74FAC7A092B}" type="slidenum">
              <a:rPr lang="en-US" smtClean="0"/>
              <a:t>18</a:t>
            </a:fld>
            <a:endParaRPr lang="en-US" dirty="0"/>
          </a:p>
        </p:txBody>
      </p:sp>
    </p:spTree>
    <p:extLst>
      <p:ext uri="{BB962C8B-B14F-4D97-AF65-F5344CB8AC3E}">
        <p14:creationId xmlns:p14="http://schemas.microsoft.com/office/powerpoint/2010/main" val="9382651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spc="150" baseline="0"/>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Graphic 7">
            <a:extLst>
              <a:ext uri="{FF2B5EF4-FFF2-40B4-BE49-F238E27FC236}">
                <a16:creationId xmlns:a16="http://schemas.microsoft.com/office/drawing/2014/main" id="{A04F1E16-9A84-4D0E-9706-79C396AF6AE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786F69D-D4FA-4075-A7EC-8D31A184F630}"/>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0" name="Straight Connector 9">
              <a:extLst>
                <a:ext uri="{FF2B5EF4-FFF2-40B4-BE49-F238E27FC236}">
                  <a16:creationId xmlns:a16="http://schemas.microsoft.com/office/drawing/2014/main" id="{66988B2D-0240-4256-8268-4B9FF1E72363}"/>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11375"/>
            <a:ext cx="10515600" cy="3744913"/>
          </a:xfrm>
        </p:spPr>
        <p:txBody>
          <a:bodyPr/>
          <a:lstStyle/>
          <a:p>
            <a:r>
              <a:rPr lang="en-US" dirty="0"/>
              <a:t>Click icon to add SmartArt graphic</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6831155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p:nvPr>
        </p:nvSpPr>
        <p:spPr>
          <a:xfrm>
            <a:off x="166074" y="1507772"/>
            <a:ext cx="2141764" cy="514350"/>
          </a:xfrm>
        </p:spPr>
        <p:txBody>
          <a:bodyPr anchor="ctr">
            <a:normAutofit/>
          </a:bodyPr>
          <a:lstStyle>
            <a:lvl1pPr marL="0" indent="0" algn="r">
              <a:buNone/>
              <a:defRPr sz="2000"/>
            </a:lvl1pPr>
          </a:lstStyle>
          <a:p>
            <a:pPr lvl="0"/>
            <a:r>
              <a:rPr lang="en-US"/>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p:nvPr>
        </p:nvSpPr>
        <p:spPr>
          <a:xfrm>
            <a:off x="732131" y="2584097"/>
            <a:ext cx="2141764" cy="514350"/>
          </a:xfrm>
        </p:spPr>
        <p:txBody>
          <a:bodyPr anchor="ctr">
            <a:normAutofit/>
          </a:bodyPr>
          <a:lstStyle>
            <a:lvl1pPr marL="0" indent="0" algn="r">
              <a:buNone/>
              <a:defRPr sz="200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p:nvPr>
        </p:nvSpPr>
        <p:spPr>
          <a:xfrm>
            <a:off x="1338556" y="3660422"/>
            <a:ext cx="2141764" cy="514350"/>
          </a:xfrm>
        </p:spPr>
        <p:txBody>
          <a:bodyPr anchor="ctr">
            <a:normAutofit/>
          </a:bodyPr>
          <a:lstStyle>
            <a:lvl1pPr marL="0" indent="0" algn="r">
              <a:buNone/>
              <a:defRPr sz="200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p:nvPr>
        </p:nvSpPr>
        <p:spPr>
          <a:xfrm>
            <a:off x="1922756" y="4736748"/>
            <a:ext cx="2141764" cy="514350"/>
          </a:xfrm>
        </p:spPr>
        <p:txBody>
          <a:bodyPr anchor="ctr">
            <a:normAutofit/>
          </a:bodyPr>
          <a:lstStyle>
            <a:lvl1pPr marL="0" indent="0" algn="r">
              <a:buNone/>
              <a:defRPr sz="200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6" y="1613528"/>
            <a:ext cx="5102680" cy="1010842"/>
          </a:xfrm>
        </p:spPr>
        <p:txBody>
          <a:bodyPr anchor="t">
            <a:normAutofit/>
          </a:bodyPr>
          <a:lstStyle>
            <a:lvl1pPr marL="0" indent="0" algn="l">
              <a:lnSpc>
                <a:spcPct val="100000"/>
              </a:lnSpc>
              <a:buNone/>
              <a:defRPr sz="1400" spc="50" baseline="0"/>
            </a:lvl1pPr>
          </a:lstStyle>
          <a:p>
            <a:pPr lvl="0"/>
            <a:r>
              <a:rPr lang="en-US" dirty="0"/>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9" y="268256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8" y="375539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80" y="4824430"/>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749143" y="6356350"/>
            <a:ext cx="3775981" cy="365125"/>
          </a:xfrm>
        </p:spPr>
        <p:txBody>
          <a:bodyPr/>
          <a:lstStyle>
            <a:lvl1pPr>
              <a:defRPr sz="900"/>
            </a:lvl1pPr>
          </a:lstStyle>
          <a:p>
            <a:r>
              <a:rPr lang="en-US" dirty="0"/>
              <a:t>PRESENTATION TITLE</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A49DFD55-3C28-40EF-9E31-A92D2E4017FF}" type="slidenum">
              <a:rPr lang="en-US" smtClean="0"/>
              <a:pPr/>
              <a:t>‹#›</a:t>
            </a:fld>
            <a:endParaRPr lang="en-US" dirty="0"/>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userDrawn="1"/>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userDrawn="1"/>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userDrawn="1"/>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userDrawn="1"/>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65259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10" name="Group 9">
            <a:extLst>
              <a:ext uri="{FF2B5EF4-FFF2-40B4-BE49-F238E27FC236}">
                <a16:creationId xmlns:a16="http://schemas.microsoft.com/office/drawing/2014/main" id="{B2368EF4-1233-48C7-8DB5-75844BFCD594}"/>
              </a:ext>
              <a:ext uri="{C183D7F6-B498-43B3-948B-1728B52AA6E4}">
                <adec:decorative xmlns:adec="http://schemas.microsoft.com/office/drawing/2017/decorative" val="1"/>
              </a:ext>
            </a:extLst>
          </p:cNvPr>
          <p:cNvGrpSpPr/>
          <p:nvPr userDrawn="1"/>
        </p:nvGrpSpPr>
        <p:grpSpPr>
          <a:xfrm>
            <a:off x="0" y="0"/>
            <a:ext cx="2238376" cy="3105150"/>
            <a:chOff x="0" y="0"/>
            <a:chExt cx="2238376" cy="3105150"/>
          </a:xfrm>
        </p:grpSpPr>
        <p:cxnSp>
          <p:nvCxnSpPr>
            <p:cNvPr id="16" name="Straight Connector 15">
              <a:extLst>
                <a:ext uri="{FF2B5EF4-FFF2-40B4-BE49-F238E27FC236}">
                  <a16:creationId xmlns:a16="http://schemas.microsoft.com/office/drawing/2014/main" id="{463D7850-C2A6-43CE-BBE4-8E81A0A593BF}"/>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889671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4" name="Group 3">
            <a:extLst>
              <a:ext uri="{FF2B5EF4-FFF2-40B4-BE49-F238E27FC236}">
                <a16:creationId xmlns:a16="http://schemas.microsoft.com/office/drawing/2014/main" id="{D74AA03A-263D-4B5F-B05B-7D6923A9A4D3}"/>
              </a:ext>
            </a:extLst>
          </p:cNvPr>
          <p:cNvGrpSpPr/>
          <p:nvPr userDrawn="1"/>
        </p:nvGrpSpPr>
        <p:grpSpPr>
          <a:xfrm>
            <a:off x="0" y="0"/>
            <a:ext cx="4762501" cy="5186363"/>
            <a:chOff x="0" y="0"/>
            <a:chExt cx="4762501" cy="5186363"/>
          </a:xfrm>
        </p:grpSpPr>
        <p:cxnSp>
          <p:nvCxnSpPr>
            <p:cNvPr id="23" name="Straight Connector 22">
              <a:extLst>
                <a:ext uri="{FF2B5EF4-FFF2-40B4-BE49-F238E27FC236}">
                  <a16:creationId xmlns:a16="http://schemas.microsoft.com/office/drawing/2014/main" id="{D87F08D6-2CA7-4A5A-BE34-07113DCA535D}"/>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PRESENTATION TITLE</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1371997"/>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29114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500" y="2924175"/>
            <a:ext cx="2895600" cy="2519363"/>
          </a:xfrm>
        </p:spPr>
        <p:txBody>
          <a:bodyPr>
            <a:normAutofit/>
          </a:bodyPr>
          <a:lstStyle>
            <a:lvl1pPr marL="0" indent="0">
              <a:lnSpc>
                <a:spcPct val="150000"/>
              </a:lnSpc>
              <a:buNone/>
              <a:defRPr sz="1400">
                <a:solidFill>
                  <a:schemeClr val="bg1"/>
                </a:solidFill>
              </a:defRPr>
            </a:lvl1pPr>
            <a:lvl2pPr marL="457200" indent="0">
              <a:lnSpc>
                <a:spcPct val="150000"/>
              </a:lnSpc>
              <a:buNone/>
              <a:defRPr sz="1400">
                <a:solidFill>
                  <a:schemeClr val="bg1"/>
                </a:solidFill>
              </a:defRPr>
            </a:lvl2pPr>
            <a:lvl3pPr marL="914400" indent="0">
              <a:lnSpc>
                <a:spcPct val="150000"/>
              </a:lnSpc>
              <a:buNone/>
              <a:defRPr sz="1400">
                <a:solidFill>
                  <a:schemeClr val="bg1"/>
                </a:solidFill>
              </a:defRPr>
            </a:lvl3pPr>
            <a:lvl4pPr marL="1371600" indent="0">
              <a:lnSpc>
                <a:spcPct val="150000"/>
              </a:lnSpc>
              <a:buNone/>
              <a:defRPr sz="1400">
                <a:solidFill>
                  <a:schemeClr val="bg1"/>
                </a:solidFill>
              </a:defRPr>
            </a:lvl4pPr>
            <a:lvl5pPr marL="1828800" indent="0">
              <a:lnSpc>
                <a:spcPct val="150000"/>
              </a:lnSpc>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82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11EBF9-6826-475B-8079-C11128991BAE}"/>
              </a:ext>
            </a:extLst>
          </p:cNvPr>
          <p:cNvSpPr>
            <a:spLocks noGrp="1"/>
          </p:cNvSpPr>
          <p:nvPr>
            <p:ph type="dt" sz="half" idx="10"/>
          </p:nvPr>
        </p:nvSpPr>
        <p:spPr>
          <a:xfrm>
            <a:off x="838200" y="6356350"/>
            <a:ext cx="1219200"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3FB726A3-DF54-47D2-8C3A-34FD43A19E8E}"/>
              </a:ext>
            </a:extLst>
          </p:cNvPr>
          <p:cNvSpPr>
            <a:spLocks noGrp="1"/>
          </p:cNvSpPr>
          <p:nvPr>
            <p:ph type="ftr" sz="quarter" idx="11"/>
          </p:nvPr>
        </p:nvSpPr>
        <p:spPr>
          <a:xfrm>
            <a:off x="2463800" y="6356350"/>
            <a:ext cx="3479800"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D0CD125A-4493-4967-9146-841D0EF3BC63}"/>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7" name="Group 6">
            <a:extLst>
              <a:ext uri="{FF2B5EF4-FFF2-40B4-BE49-F238E27FC236}">
                <a16:creationId xmlns:a16="http://schemas.microsoft.com/office/drawing/2014/main" id="{D7A1CF8B-3479-49A3-A30E-2F2ECE962075}"/>
              </a:ext>
            </a:extLst>
          </p:cNvPr>
          <p:cNvGrpSpPr/>
          <p:nvPr userDrawn="1"/>
        </p:nvGrpSpPr>
        <p:grpSpPr>
          <a:xfrm>
            <a:off x="6953250" y="-25401"/>
            <a:ext cx="5238750" cy="6902451"/>
            <a:chOff x="6953250" y="-25401"/>
            <a:chExt cx="5238750" cy="6902451"/>
          </a:xfrm>
        </p:grpSpPr>
        <p:cxnSp>
          <p:nvCxnSpPr>
            <p:cNvPr id="14" name="Straight Connector 13">
              <a:extLst>
                <a:ext uri="{FF2B5EF4-FFF2-40B4-BE49-F238E27FC236}">
                  <a16:creationId xmlns:a16="http://schemas.microsoft.com/office/drawing/2014/main" id="{49FBD260-5143-4B12-B9F8-33E48D548909}"/>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userDrawn="1"/>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9735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148840"/>
            <a:ext cx="4179570" cy="1715531"/>
          </a:xfrm>
        </p:spPr>
        <p:txBody>
          <a:bodyPr anchor="b">
            <a:noAutofit/>
          </a:bodyPr>
          <a:lstStyle>
            <a:lvl1pPr algn="l">
              <a:defRPr sz="36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991350" y="3962003"/>
            <a:ext cx="4179570" cy="365125"/>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269951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111608"/>
            <a:ext cx="10515600" cy="3744912"/>
          </a:xfrm>
        </p:spPr>
        <p:txBody>
          <a:bodyPr/>
          <a:lstStyle/>
          <a:p>
            <a:r>
              <a:rPr lang="en-US" dirty="0"/>
              <a:t>Click icon to add chart</a:t>
            </a:r>
          </a:p>
        </p:txBody>
      </p:sp>
    </p:spTree>
    <p:extLst>
      <p:ext uri="{BB962C8B-B14F-4D97-AF65-F5344CB8AC3E}">
        <p14:creationId xmlns:p14="http://schemas.microsoft.com/office/powerpoint/2010/main" val="1485277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744913"/>
          </a:xfrm>
        </p:spPr>
        <p:txBody>
          <a:bodyPr/>
          <a:lstStyle/>
          <a:p>
            <a:r>
              <a:rPr lang="en-US" dirty="0"/>
              <a:t>Click icon to add table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809875"/>
            <a:ext cx="6696075" cy="1909763"/>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p:nvPr>
        </p:nvSpPr>
        <p:spPr>
          <a:xfrm>
            <a:off x="4657725" y="5028803"/>
            <a:ext cx="6696074" cy="365125"/>
          </a:xfrm>
        </p:spPr>
        <p:txBody>
          <a:bodyPr anchor="b">
            <a:normAutofit/>
          </a:bodyPr>
          <a:lstStyle>
            <a:lvl1pPr marL="0" indent="0" algn="l">
              <a:buNone/>
              <a:defRPr sz="16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Date Placeholder 2">
            <a:extLst>
              <a:ext uri="{FF2B5EF4-FFF2-40B4-BE49-F238E27FC236}">
                <a16:creationId xmlns:a16="http://schemas.microsoft.com/office/drawing/2014/main" id="{D9303E9A-96BC-4283-A6E1-5948AEB119F4}"/>
              </a:ext>
            </a:extLst>
          </p:cNvPr>
          <p:cNvSpPr>
            <a:spLocks noGrp="1"/>
          </p:cNvSpPr>
          <p:nvPr>
            <p:ph type="dt" sz="half" idx="10"/>
          </p:nvPr>
        </p:nvSpPr>
        <p:spPr>
          <a:xfrm>
            <a:off x="4676774" y="6356350"/>
            <a:ext cx="1695450"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45A19C49-052B-4D3E-B227-1D787463CE96}"/>
              </a:ext>
            </a:extLst>
          </p:cNvPr>
          <p:cNvSpPr>
            <a:spLocks noGrp="1"/>
          </p:cNvSpPr>
          <p:nvPr>
            <p:ph type="ftr" sz="quarter" idx="11"/>
          </p:nvPr>
        </p:nvSpPr>
        <p:spPr>
          <a:xfrm>
            <a:off x="6743699" y="6356350"/>
            <a:ext cx="2543175" cy="365125"/>
          </a:xfrm>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4E5E724A-95F0-41B6-A77E-EDD067272C27}"/>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p:nvPr userDrawn="1"/>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06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r>
              <a:rPr lang="en-US" dirty="0"/>
              <a:t>Click icon to add picture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28568"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r>
              <a:rPr lang="en-US" dirty="0"/>
              <a:t>Click icon to add picture</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578300" y="5084524"/>
            <a:ext cx="233081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r>
              <a:rPr lang="en-US" dirty="0"/>
              <a:t>Click icon to add picture</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068964"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r>
              <a:rPr lang="en-US" dirty="0"/>
              <a:t>Click icon to add picture</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488845" y="5084524"/>
            <a:ext cx="231770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4" name="Group 3">
            <a:extLst>
              <a:ext uri="{FF2B5EF4-FFF2-40B4-BE49-F238E27FC236}">
                <a16:creationId xmlns:a16="http://schemas.microsoft.com/office/drawing/2014/main" id="{73C911F2-9041-416A-B83C-F23B354E063B}"/>
              </a:ext>
              <a:ext uri="{C183D7F6-B498-43B3-948B-1728B52AA6E4}">
                <adec:decorative xmlns:adec="http://schemas.microsoft.com/office/drawing/2017/decorative" val="1"/>
              </a:ext>
            </a:extLst>
          </p:cNvPr>
          <p:cNvGrpSpPr/>
          <p:nvPr userDrawn="1"/>
        </p:nvGrpSpPr>
        <p:grpSpPr>
          <a:xfrm>
            <a:off x="7334250" y="0"/>
            <a:ext cx="4857750" cy="1724025"/>
            <a:chOff x="7334250" y="0"/>
            <a:chExt cx="4857750" cy="1724025"/>
          </a:xfrm>
        </p:grpSpPr>
        <p:cxnSp>
          <p:nvCxnSpPr>
            <p:cNvPr id="10" name="Straight Connector 9">
              <a:extLst>
                <a:ext uri="{FF2B5EF4-FFF2-40B4-BE49-F238E27FC236}">
                  <a16:creationId xmlns:a16="http://schemas.microsoft.com/office/drawing/2014/main" id="{4E4B72DA-52CB-4D39-A342-8857B4D959B2}"/>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122785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8 Peopl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7AAB93-862D-455E-9E73-3D0DAEFDEDB4}"/>
              </a:ext>
              <a:ext uri="{C183D7F6-B498-43B3-948B-1728B52AA6E4}">
                <adec:decorative xmlns:adec="http://schemas.microsoft.com/office/drawing/2017/decorative" val="1"/>
              </a:ext>
            </a:extLst>
          </p:cNvPr>
          <p:cNvGrpSpPr/>
          <p:nvPr userDrawn="1"/>
        </p:nvGrpSpPr>
        <p:grpSpPr>
          <a:xfrm>
            <a:off x="0" y="473953"/>
            <a:ext cx="12192000" cy="5621336"/>
            <a:chOff x="0" y="473953"/>
            <a:chExt cx="12192000" cy="5621336"/>
          </a:xfrm>
        </p:grpSpPr>
        <p:pic>
          <p:nvPicPr>
            <p:cNvPr id="13" name="Graphic 12">
              <a:extLst>
                <a:ext uri="{FF2B5EF4-FFF2-40B4-BE49-F238E27FC236}">
                  <a16:creationId xmlns:a16="http://schemas.microsoft.com/office/drawing/2014/main" id="{B0DFD584-E5CF-41EF-B51E-679CE22DDF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grp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gn="l">
              <a:lnSpc>
                <a:spcPct val="100000"/>
              </a:lnSpc>
              <a:buFont typeface="Arial" panose="020B0604020202020204" pitchFamily="34" charset="0"/>
              <a:buNone/>
              <a:defRPr sz="900">
                <a:solidFill>
                  <a:sysClr val="windowText" lastClr="000000"/>
                </a:solidFill>
              </a:defRPr>
            </a:lvl1pPr>
          </a:lstStyle>
          <a:p>
            <a:r>
              <a:rPr lang="en-US" dirty="0"/>
              <a:t>Click icon to add picture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500168"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dirty="0"/>
              <a:t>Click icon to add picture</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49262"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32" name="Picture Placeholder 10">
            <a:extLst>
              <a:ext uri="{FF2B5EF4-FFF2-40B4-BE49-F238E27FC236}">
                <a16:creationId xmlns:a16="http://schemas.microsoft.com/office/drawing/2014/main" id="{1938DB4D-239F-4E8E-8802-0470B0131189}"/>
              </a:ext>
            </a:extLst>
          </p:cNvPr>
          <p:cNvSpPr>
            <a:spLocks noGrp="1"/>
          </p:cNvSpPr>
          <p:nvPr>
            <p:ph type="pic" sz="quarter" idx="37"/>
          </p:nvPr>
        </p:nvSpPr>
        <p:spPr>
          <a:xfrm>
            <a:off x="665558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dirty="0"/>
              <a:t>Click icon to add picture</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355" y="3654378"/>
            <a:ext cx="2105135"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095999" y="3809747"/>
            <a:ext cx="2299855"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dirty="0"/>
              <a:t>Click icon to add picture</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4480" y="3809747"/>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dirty="0"/>
              <a:t>Click icon to add picture</a:t>
            </a:r>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500168"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dirty="0"/>
              <a:t>Click icon to add picture</a:t>
            </a:r>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849262"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3" name="Picture Placeholder 10">
            <a:extLst>
              <a:ext uri="{FF2B5EF4-FFF2-40B4-BE49-F238E27FC236}">
                <a16:creationId xmlns:a16="http://schemas.microsoft.com/office/drawing/2014/main" id="{E029C5CA-EDDA-4BF9-9051-8B09E98EE1E2}"/>
              </a:ext>
            </a:extLst>
          </p:cNvPr>
          <p:cNvSpPr>
            <a:spLocks noGrp="1"/>
          </p:cNvSpPr>
          <p:nvPr>
            <p:ph type="pic" sz="quarter" idx="38"/>
          </p:nvPr>
        </p:nvSpPr>
        <p:spPr>
          <a:xfrm>
            <a:off x="665558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dirty="0"/>
              <a:t>Click icon to add picture</a:t>
            </a:r>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339926" y="5668583"/>
            <a:ext cx="1813474"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dirty="0"/>
              <a:t>Click icon to add picture</a:t>
            </a:r>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744480" y="5668583"/>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5712064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66" r:id="rId5"/>
    <p:sldLayoutId id="2147483667" r:id="rId6"/>
    <p:sldLayoutId id="2147483654" r:id="rId7"/>
    <p:sldLayoutId id="2147483663" r:id="rId8"/>
    <p:sldLayoutId id="2147483662" r:id="rId9"/>
    <p:sldLayoutId id="2147483668" r:id="rId10"/>
    <p:sldLayoutId id="2147483652" r:id="rId11"/>
    <p:sldLayoutId id="2147483653" r:id="rId12"/>
    <p:sldLayoutId id="2147483660" r:id="rId13"/>
    <p:sldLayoutId id="2147483664" r:id="rId14"/>
    <p:sldLayoutId id="2147483665" r:id="rId15"/>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6557554" y="3118758"/>
            <a:ext cx="5634446" cy="2128042"/>
          </a:xfrm>
        </p:spPr>
        <p:txBody>
          <a:bodyPr/>
          <a:lstStyle/>
          <a:p>
            <a:r>
              <a:rPr lang="en-US" sz="2400" b="1" dirty="0">
                <a:effectLst/>
                <a:latin typeface="Calibri" panose="020F0502020204030204" pitchFamily="34" charset="0"/>
                <a:ea typeface="Calibri" panose="020F0502020204030204" pitchFamily="34" charset="0"/>
                <a:cs typeface="Times New Roman" panose="02020603050405020304" pitchFamily="18" charset="0"/>
              </a:rPr>
              <a:t>Perspectives of mentors and mentees on the impact of mentoring relationship characteristics on knowledge production in higher education and science</a:t>
            </a:r>
            <a:endParaRPr lang="en-US" sz="2400" dirty="0"/>
          </a:p>
        </p:txBody>
      </p:sp>
      <p:sp>
        <p:nvSpPr>
          <p:cNvPr id="3" name="Subtitle 2">
            <a:extLst>
              <a:ext uri="{FF2B5EF4-FFF2-40B4-BE49-F238E27FC236}">
                <a16:creationId xmlns:a16="http://schemas.microsoft.com/office/drawing/2014/main" id="{0236A1B4-B8D1-4A72-8E20-0703F54BF1FE}"/>
              </a:ext>
            </a:extLst>
          </p:cNvPr>
          <p:cNvSpPr>
            <a:spLocks noGrp="1"/>
          </p:cNvSpPr>
          <p:nvPr>
            <p:ph type="subTitle" idx="1"/>
          </p:nvPr>
        </p:nvSpPr>
        <p:spPr>
          <a:xfrm>
            <a:off x="6546670" y="5454751"/>
            <a:ext cx="4941770" cy="733777"/>
          </a:xfrm>
        </p:spPr>
        <p:txBody>
          <a:bodyPr>
            <a:norm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Sara Atanasova, Katja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Koren</a:t>
            </a:r>
            <a:r>
              <a:rPr lang="en-GB" sz="1800" dirty="0">
                <a:effectLst/>
                <a:latin typeface="Calibri" panose="020F0502020204030204" pitchFamily="34" charset="0"/>
                <a:ea typeface="Calibri" panose="020F0502020204030204" pitchFamily="34" charset="0"/>
                <a:cs typeface="Times New Roman" panose="02020603050405020304" pitchFamily="18" charset="0"/>
              </a:rPr>
              <a:t> Ošljak, Luka Kronegger</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r>
              <a:rPr lang="sl-SI"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sara.atanasova@fdv.uni-lj.si</a:t>
            </a:r>
            <a:endParaRPr lang="sl-SI" u="sng"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descr="A logo for a university&#10;&#10;Description automatically generated">
            <a:extLst>
              <a:ext uri="{FF2B5EF4-FFF2-40B4-BE49-F238E27FC236}">
                <a16:creationId xmlns:a16="http://schemas.microsoft.com/office/drawing/2014/main" id="{90C9AFB6-0290-E512-634B-44DCBD290F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57" y="4921024"/>
            <a:ext cx="3415496" cy="1936976"/>
          </a:xfrm>
          <a:prstGeom prst="rect">
            <a:avLst/>
          </a:prstGeom>
        </p:spPr>
      </p:pic>
      <p:sp>
        <p:nvSpPr>
          <p:cNvPr id="5" name="TextBox 4">
            <a:extLst>
              <a:ext uri="{FF2B5EF4-FFF2-40B4-BE49-F238E27FC236}">
                <a16:creationId xmlns:a16="http://schemas.microsoft.com/office/drawing/2014/main" id="{5A06A14C-0DF6-5A84-1A71-0E7CBBC5D692}"/>
              </a:ext>
            </a:extLst>
          </p:cNvPr>
          <p:cNvSpPr txBox="1"/>
          <p:nvPr/>
        </p:nvSpPr>
        <p:spPr>
          <a:xfrm>
            <a:off x="9274629" y="32657"/>
            <a:ext cx="2839914" cy="923330"/>
          </a:xfrm>
          <a:prstGeom prst="rect">
            <a:avLst/>
          </a:prstGeom>
          <a:noFill/>
        </p:spPr>
        <p:txBody>
          <a:bodyPr wrap="square" rtlCol="0">
            <a:spAutoFit/>
          </a:bodyPr>
          <a:lstStyle/>
          <a:p>
            <a:pPr algn="r"/>
            <a:r>
              <a:rPr lang="sl-SI" dirty="0">
                <a:solidFill>
                  <a:schemeClr val="bg1">
                    <a:lumMod val="65000"/>
                  </a:schemeClr>
                </a:solidFill>
              </a:rPr>
              <a:t>EUROPEAN CONFERENCE ON SOCIAL NETWORKS (EUSN) 2023</a:t>
            </a:r>
            <a:endParaRPr lang="en-US" dirty="0">
              <a:solidFill>
                <a:schemeClr val="bg1">
                  <a:lumMod val="65000"/>
                </a:schemeClr>
              </a:solidFill>
            </a:endParaRPr>
          </a:p>
        </p:txBody>
      </p:sp>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05C26-5064-F985-AA36-5C07B3850D1F}"/>
              </a:ext>
            </a:extLst>
          </p:cNvPr>
          <p:cNvSpPr>
            <a:spLocks noGrp="1"/>
          </p:cNvSpPr>
          <p:nvPr>
            <p:ph type="title"/>
          </p:nvPr>
        </p:nvSpPr>
        <p:spPr/>
        <p:txBody>
          <a:bodyPr/>
          <a:lstStyle/>
          <a:p>
            <a:r>
              <a:rPr lang="en-GB" dirty="0"/>
              <a:t>Knowledge production process in mentoring relationship</a:t>
            </a:r>
          </a:p>
        </p:txBody>
      </p:sp>
      <p:sp>
        <p:nvSpPr>
          <p:cNvPr id="4" name="Date Placeholder 3">
            <a:extLst>
              <a:ext uri="{FF2B5EF4-FFF2-40B4-BE49-F238E27FC236}">
                <a16:creationId xmlns:a16="http://schemas.microsoft.com/office/drawing/2014/main" id="{2611C6C7-6FBA-5D6B-FE73-CF5BD4CB1034}"/>
              </a:ext>
            </a:extLst>
          </p:cNvPr>
          <p:cNvSpPr>
            <a:spLocks noGrp="1"/>
          </p:cNvSpPr>
          <p:nvPr>
            <p:ph type="dt" sz="half" idx="10"/>
          </p:nvPr>
        </p:nvSpPr>
        <p:spPr/>
        <p:txBody>
          <a:bodyPr/>
          <a:lstStyle/>
          <a:p>
            <a:r>
              <a:rPr lang="en-GB" dirty="0"/>
              <a:t>2023</a:t>
            </a:r>
          </a:p>
        </p:txBody>
      </p:sp>
      <p:sp>
        <p:nvSpPr>
          <p:cNvPr id="5" name="Footer Placeholder 4">
            <a:extLst>
              <a:ext uri="{FF2B5EF4-FFF2-40B4-BE49-F238E27FC236}">
                <a16:creationId xmlns:a16="http://schemas.microsoft.com/office/drawing/2014/main" id="{E4FBAB8D-DECB-E8E6-C94F-479E2D19F74F}"/>
              </a:ext>
            </a:extLst>
          </p:cNvPr>
          <p:cNvSpPr>
            <a:spLocks noGrp="1"/>
          </p:cNvSpPr>
          <p:nvPr>
            <p:ph type="ftr" sz="quarter" idx="11"/>
          </p:nvPr>
        </p:nvSpPr>
        <p:spPr/>
        <p:txBody>
          <a:bodyPr/>
          <a:lstStyle/>
          <a:p>
            <a:r>
              <a:rPr lang="en-GB" dirty="0"/>
              <a:t>EUROPEAN CONFERENCE OF SOCIAL NETWORKS (EUSN)</a:t>
            </a:r>
          </a:p>
        </p:txBody>
      </p:sp>
      <p:sp>
        <p:nvSpPr>
          <p:cNvPr id="6" name="Slide Number Placeholder 5">
            <a:extLst>
              <a:ext uri="{FF2B5EF4-FFF2-40B4-BE49-F238E27FC236}">
                <a16:creationId xmlns:a16="http://schemas.microsoft.com/office/drawing/2014/main" id="{C1E00726-49D1-628F-5111-97A248C9343E}"/>
              </a:ext>
            </a:extLst>
          </p:cNvPr>
          <p:cNvSpPr>
            <a:spLocks noGrp="1"/>
          </p:cNvSpPr>
          <p:nvPr>
            <p:ph type="sldNum" sz="quarter" idx="12"/>
          </p:nvPr>
        </p:nvSpPr>
        <p:spPr/>
        <p:txBody>
          <a:bodyPr/>
          <a:lstStyle/>
          <a:p>
            <a:fld id="{A49DFD55-3C28-40EF-9E31-A92D2E4017FF}" type="slidenum">
              <a:rPr lang="en-GB" smtClean="0"/>
              <a:pPr/>
              <a:t>10</a:t>
            </a:fld>
            <a:endParaRPr lang="en-GB" dirty="0"/>
          </a:p>
        </p:txBody>
      </p:sp>
      <p:pic>
        <p:nvPicPr>
          <p:cNvPr id="8" name="Picture 7" descr="A diagram of a diagram of knowledge&#10;&#10;Description automatically generated">
            <a:extLst>
              <a:ext uri="{FF2B5EF4-FFF2-40B4-BE49-F238E27FC236}">
                <a16:creationId xmlns:a16="http://schemas.microsoft.com/office/drawing/2014/main" id="{EA0E357E-9515-1EA9-D3E1-64F154DE800C}"/>
              </a:ext>
            </a:extLst>
          </p:cNvPr>
          <p:cNvPicPr>
            <a:picLocks noChangeAspect="1"/>
          </p:cNvPicPr>
          <p:nvPr/>
        </p:nvPicPr>
        <p:blipFill rotWithShape="1">
          <a:blip r:embed="rId3"/>
          <a:srcRect l="22397" t="5324" r="21586" b="18620"/>
          <a:stretch/>
        </p:blipFill>
        <p:spPr>
          <a:xfrm>
            <a:off x="3523433" y="1809246"/>
            <a:ext cx="5145133" cy="3929403"/>
          </a:xfrm>
          <a:prstGeom prst="rect">
            <a:avLst/>
          </a:prstGeom>
        </p:spPr>
      </p:pic>
      <p:sp>
        <p:nvSpPr>
          <p:cNvPr id="10" name="Speech Bubble: Rectangle 9">
            <a:extLst>
              <a:ext uri="{FF2B5EF4-FFF2-40B4-BE49-F238E27FC236}">
                <a16:creationId xmlns:a16="http://schemas.microsoft.com/office/drawing/2014/main" id="{85FD7637-3458-A403-3CCC-AEE72001E6A9}"/>
              </a:ext>
            </a:extLst>
          </p:cNvPr>
          <p:cNvSpPr/>
          <p:nvPr/>
        </p:nvSpPr>
        <p:spPr>
          <a:xfrm>
            <a:off x="529721" y="1362141"/>
            <a:ext cx="2913468" cy="4603531"/>
          </a:xfrm>
          <a:prstGeom prst="wedgeRectCallout">
            <a:avLst>
              <a:gd name="adj1" fmla="val 57089"/>
              <a:gd name="adj2" fmla="val -1180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GB" sz="1400" dirty="0">
                <a:solidFill>
                  <a:schemeClr val="tx1"/>
                </a:solidFill>
              </a:rPr>
              <a:t>Administrative work</a:t>
            </a:r>
          </a:p>
          <a:p>
            <a:pPr marL="285750" indent="-285750">
              <a:buFont typeface="Wingdings" panose="05000000000000000000" pitchFamily="2" charset="2"/>
              <a:buChar char="§"/>
            </a:pPr>
            <a:r>
              <a:rPr lang="en-GB" sz="1400" dirty="0">
                <a:solidFill>
                  <a:schemeClr val="tx1"/>
                </a:solidFill>
              </a:rPr>
              <a:t>International exchanges</a:t>
            </a:r>
          </a:p>
          <a:p>
            <a:pPr marL="285750" indent="-285750">
              <a:buFont typeface="Wingdings" panose="05000000000000000000" pitchFamily="2" charset="2"/>
              <a:buChar char="§"/>
            </a:pPr>
            <a:r>
              <a:rPr lang="en-GB" sz="1400" dirty="0">
                <a:solidFill>
                  <a:schemeClr val="tx1"/>
                </a:solidFill>
              </a:rPr>
              <a:t>Additional education</a:t>
            </a:r>
          </a:p>
          <a:p>
            <a:pPr marL="285750" indent="-285750">
              <a:buFont typeface="Wingdings" panose="05000000000000000000" pitchFamily="2" charset="2"/>
              <a:buChar char="§"/>
            </a:pPr>
            <a:r>
              <a:rPr lang="en-GB" sz="1400" dirty="0">
                <a:solidFill>
                  <a:schemeClr val="tx1"/>
                </a:solidFill>
              </a:rPr>
              <a:t>Conference exchanges</a:t>
            </a:r>
          </a:p>
          <a:p>
            <a:pPr marL="285750" indent="-285750">
              <a:buFont typeface="Wingdings" panose="05000000000000000000" pitchFamily="2" charset="2"/>
              <a:buChar char="§"/>
            </a:pPr>
            <a:r>
              <a:rPr lang="en-GB" sz="1400" dirty="0">
                <a:solidFill>
                  <a:schemeClr val="tx1"/>
                </a:solidFill>
              </a:rPr>
              <a:t>Project-based (international) collaboration </a:t>
            </a:r>
          </a:p>
          <a:p>
            <a:pPr marL="285750" indent="-285750">
              <a:buFont typeface="Wingdings" panose="05000000000000000000" pitchFamily="2" charset="2"/>
              <a:buChar char="§"/>
            </a:pPr>
            <a:r>
              <a:rPr lang="en-GB" sz="1400" dirty="0">
                <a:solidFill>
                  <a:schemeClr val="tx1"/>
                </a:solidFill>
              </a:rPr>
              <a:t>Informal socializing with researchers</a:t>
            </a:r>
          </a:p>
          <a:p>
            <a:pPr marL="285750" indent="-285750">
              <a:buFont typeface="Wingdings" panose="05000000000000000000" pitchFamily="2" charset="2"/>
              <a:buChar char="§"/>
            </a:pPr>
            <a:r>
              <a:rPr lang="en-GB" sz="1400" dirty="0">
                <a:solidFill>
                  <a:schemeClr val="tx1"/>
                </a:solidFill>
              </a:rPr>
              <a:t>Collaborative writing of research reports</a:t>
            </a:r>
          </a:p>
          <a:p>
            <a:pPr marL="285750" indent="-285750">
              <a:buFont typeface="Wingdings" panose="05000000000000000000" pitchFamily="2" charset="2"/>
              <a:buChar char="§"/>
            </a:pPr>
            <a:r>
              <a:rPr lang="en-GB" sz="1400" dirty="0">
                <a:solidFill>
                  <a:schemeClr val="tx1"/>
                </a:solidFill>
              </a:rPr>
              <a:t>Discussion and brainstorming </a:t>
            </a:r>
          </a:p>
          <a:p>
            <a:pPr marL="285750" indent="-285750">
              <a:buFont typeface="Wingdings" panose="05000000000000000000" pitchFamily="2" charset="2"/>
              <a:buChar char="§"/>
            </a:pPr>
            <a:r>
              <a:rPr lang="en-GB" sz="1400" dirty="0">
                <a:solidFill>
                  <a:schemeClr val="tx1"/>
                </a:solidFill>
              </a:rPr>
              <a:t>Reading relevant (scientific) literature</a:t>
            </a:r>
          </a:p>
          <a:p>
            <a:pPr marL="285750" indent="-285750">
              <a:buFont typeface="Wingdings" panose="05000000000000000000" pitchFamily="2" charset="2"/>
              <a:buChar char="§"/>
            </a:pPr>
            <a:r>
              <a:rPr lang="en-GB" sz="1400" dirty="0">
                <a:solidFill>
                  <a:schemeClr val="tx1"/>
                </a:solidFill>
              </a:rPr>
              <a:t>Pedagogical training</a:t>
            </a:r>
          </a:p>
          <a:p>
            <a:pPr marL="285750" indent="-285750">
              <a:buFont typeface="Wingdings" panose="05000000000000000000" pitchFamily="2" charset="2"/>
              <a:buChar char="§"/>
            </a:pPr>
            <a:r>
              <a:rPr lang="en-GB" sz="1400" dirty="0">
                <a:solidFill>
                  <a:schemeClr val="tx1"/>
                </a:solidFill>
              </a:rPr>
              <a:t>Co-authoring articles</a:t>
            </a:r>
          </a:p>
          <a:p>
            <a:pPr marL="285750" indent="-285750">
              <a:buFont typeface="Wingdings" panose="05000000000000000000" pitchFamily="2" charset="2"/>
              <a:buChar char="§"/>
            </a:pPr>
            <a:r>
              <a:rPr lang="en-GB" sz="1400" dirty="0">
                <a:solidFill>
                  <a:schemeClr val="tx1"/>
                </a:solidFill>
              </a:rPr>
              <a:t>Teamwork</a:t>
            </a:r>
          </a:p>
          <a:p>
            <a:pPr marL="285750" indent="-285750">
              <a:buFont typeface="Wingdings" panose="05000000000000000000" pitchFamily="2" charset="2"/>
              <a:buChar char="§"/>
            </a:pPr>
            <a:r>
              <a:rPr lang="en-GB" sz="1400" dirty="0">
                <a:solidFill>
                  <a:schemeClr val="tx1"/>
                </a:solidFill>
              </a:rPr>
              <a:t>Data collection and analysis</a:t>
            </a:r>
          </a:p>
        </p:txBody>
      </p:sp>
      <p:sp>
        <p:nvSpPr>
          <p:cNvPr id="11" name="Speech Bubble: Rectangle 10">
            <a:extLst>
              <a:ext uri="{FF2B5EF4-FFF2-40B4-BE49-F238E27FC236}">
                <a16:creationId xmlns:a16="http://schemas.microsoft.com/office/drawing/2014/main" id="{BBDF19C4-57D1-3B63-6A68-9CC255786A81}"/>
              </a:ext>
            </a:extLst>
          </p:cNvPr>
          <p:cNvSpPr/>
          <p:nvPr/>
        </p:nvSpPr>
        <p:spPr>
          <a:xfrm>
            <a:off x="8771934" y="1362140"/>
            <a:ext cx="2976529" cy="4603531"/>
          </a:xfrm>
          <a:prstGeom prst="wedgeRectCallout">
            <a:avLst>
              <a:gd name="adj1" fmla="val -56850"/>
              <a:gd name="adj2" fmla="val -1314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
            </a:pPr>
            <a:r>
              <a:rPr lang="en-GB" sz="1600" dirty="0">
                <a:solidFill>
                  <a:schemeClr val="tx1"/>
                </a:solidFill>
              </a:rPr>
              <a:t>Communication skills</a:t>
            </a:r>
          </a:p>
          <a:p>
            <a:pPr marL="285750" indent="-285750" algn="ctr">
              <a:buFont typeface="Wingdings" panose="05000000000000000000" pitchFamily="2" charset="2"/>
              <a:buChar char="§"/>
            </a:pPr>
            <a:r>
              <a:rPr lang="en-GB" sz="1600" dirty="0">
                <a:solidFill>
                  <a:schemeClr val="tx1"/>
                </a:solidFill>
              </a:rPr>
              <a:t>Organizational skills</a:t>
            </a:r>
          </a:p>
          <a:p>
            <a:pPr marL="285750" indent="-285750" algn="ctr">
              <a:buFont typeface="Wingdings" panose="05000000000000000000" pitchFamily="2" charset="2"/>
              <a:buChar char="§"/>
            </a:pPr>
            <a:r>
              <a:rPr lang="en-GB" sz="1600" dirty="0">
                <a:solidFill>
                  <a:schemeClr val="tx1"/>
                </a:solidFill>
              </a:rPr>
              <a:t>Computer and digital skills</a:t>
            </a:r>
          </a:p>
          <a:p>
            <a:pPr marL="285750" indent="-285750" algn="ctr">
              <a:buFont typeface="Wingdings" panose="05000000000000000000" pitchFamily="2" charset="2"/>
              <a:buChar char="§"/>
            </a:pPr>
            <a:r>
              <a:rPr lang="en-GB" sz="1600" dirty="0">
                <a:solidFill>
                  <a:schemeClr val="tx1"/>
                </a:solidFill>
              </a:rPr>
              <a:t>General methodological skills </a:t>
            </a:r>
          </a:p>
          <a:p>
            <a:pPr marL="285750" indent="-285750" algn="ctr">
              <a:buFont typeface="Wingdings" panose="05000000000000000000" pitchFamily="2" charset="2"/>
              <a:buChar char="§"/>
            </a:pPr>
            <a:r>
              <a:rPr lang="en-GB" sz="1600" dirty="0">
                <a:solidFill>
                  <a:schemeClr val="tx1"/>
                </a:solidFill>
              </a:rPr>
              <a:t>Data analysis and interpretation skills </a:t>
            </a:r>
          </a:p>
          <a:p>
            <a:pPr marL="285750" indent="-285750" algn="ctr">
              <a:buFont typeface="Wingdings" panose="05000000000000000000" pitchFamily="2" charset="2"/>
              <a:buChar char="§"/>
            </a:pPr>
            <a:r>
              <a:rPr lang="en-GB" sz="1600" dirty="0">
                <a:solidFill>
                  <a:schemeClr val="tx1"/>
                </a:solidFill>
              </a:rPr>
              <a:t>Skills in structuring and planning research </a:t>
            </a:r>
          </a:p>
          <a:p>
            <a:pPr marL="285750" indent="-285750" algn="ctr">
              <a:buFont typeface="Wingdings" panose="05000000000000000000" pitchFamily="2" charset="2"/>
              <a:buChar char="§"/>
            </a:pPr>
            <a:r>
              <a:rPr lang="en-GB" sz="1600" dirty="0">
                <a:solidFill>
                  <a:schemeClr val="tx1"/>
                </a:solidFill>
              </a:rPr>
              <a:t>Critical thinking skills </a:t>
            </a:r>
          </a:p>
          <a:p>
            <a:pPr marL="285750" indent="-285750" algn="ctr">
              <a:buFont typeface="Wingdings" panose="05000000000000000000" pitchFamily="2" charset="2"/>
              <a:buChar char="§"/>
            </a:pPr>
            <a:r>
              <a:rPr lang="en-GB" sz="1600" dirty="0">
                <a:solidFill>
                  <a:schemeClr val="tx1"/>
                </a:solidFill>
              </a:rPr>
              <a:t>Article writing and publishing skills </a:t>
            </a:r>
          </a:p>
          <a:p>
            <a:pPr marL="285750" indent="-285750" algn="ctr">
              <a:buFont typeface="Wingdings" panose="05000000000000000000" pitchFamily="2" charset="2"/>
              <a:buChar char="§"/>
            </a:pPr>
            <a:r>
              <a:rPr lang="en-GB" sz="1600" dirty="0">
                <a:solidFill>
                  <a:schemeClr val="tx1"/>
                </a:solidFill>
              </a:rPr>
              <a:t>Teaching and instructing skills </a:t>
            </a:r>
          </a:p>
          <a:p>
            <a:pPr marL="285750" indent="-285750" algn="ctr">
              <a:buFont typeface="Wingdings" panose="05000000000000000000" pitchFamily="2" charset="2"/>
              <a:buChar char="§"/>
            </a:pPr>
            <a:r>
              <a:rPr lang="en-GB" sz="1600" dirty="0">
                <a:solidFill>
                  <a:schemeClr val="tx1"/>
                </a:solidFill>
              </a:rPr>
              <a:t>Skills in project management</a:t>
            </a:r>
          </a:p>
        </p:txBody>
      </p:sp>
      <p:sp>
        <p:nvSpPr>
          <p:cNvPr id="12" name="Speech Bubble: Rectangle 11">
            <a:extLst>
              <a:ext uri="{FF2B5EF4-FFF2-40B4-BE49-F238E27FC236}">
                <a16:creationId xmlns:a16="http://schemas.microsoft.com/office/drawing/2014/main" id="{164C2F8B-EF3A-545C-792B-5E3B490A96F2}"/>
              </a:ext>
            </a:extLst>
          </p:cNvPr>
          <p:cNvSpPr/>
          <p:nvPr/>
        </p:nvSpPr>
        <p:spPr>
          <a:xfrm>
            <a:off x="3718559" y="5685373"/>
            <a:ext cx="4754880" cy="1039890"/>
          </a:xfrm>
          <a:prstGeom prst="wedgeRectCallout">
            <a:avLst>
              <a:gd name="adj1" fmla="val -5979"/>
              <a:gd name="adj2" fmla="val -6121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Databases, monographs/books, articles, patents, conference presentations, posters, project proposals, research reports, research &amp; scientific results, prepared lectures and lab plans, diplomas/master's theses, and applications/interfaces.</a:t>
            </a:r>
          </a:p>
        </p:txBody>
      </p:sp>
      <p:sp>
        <p:nvSpPr>
          <p:cNvPr id="3" name="Rectangle 2">
            <a:extLst>
              <a:ext uri="{FF2B5EF4-FFF2-40B4-BE49-F238E27FC236}">
                <a16:creationId xmlns:a16="http://schemas.microsoft.com/office/drawing/2014/main" id="{55B9D014-442B-7122-2933-EF4F68CAF0AD}"/>
              </a:ext>
            </a:extLst>
          </p:cNvPr>
          <p:cNvSpPr/>
          <p:nvPr/>
        </p:nvSpPr>
        <p:spPr>
          <a:xfrm>
            <a:off x="838200" y="2716696"/>
            <a:ext cx="2375452" cy="437321"/>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sl-SI"/>
          </a:p>
        </p:txBody>
      </p:sp>
      <p:grpSp>
        <p:nvGrpSpPr>
          <p:cNvPr id="19" name="Group 18">
            <a:extLst>
              <a:ext uri="{FF2B5EF4-FFF2-40B4-BE49-F238E27FC236}">
                <a16:creationId xmlns:a16="http://schemas.microsoft.com/office/drawing/2014/main" id="{16897E12-9C1E-6C68-BF50-456637875C61}"/>
              </a:ext>
            </a:extLst>
          </p:cNvPr>
          <p:cNvGrpSpPr/>
          <p:nvPr/>
        </p:nvGrpSpPr>
        <p:grpSpPr>
          <a:xfrm>
            <a:off x="9124122" y="1749286"/>
            <a:ext cx="2484781" cy="3936087"/>
            <a:chOff x="9124122" y="1749286"/>
            <a:chExt cx="2484781" cy="3936087"/>
          </a:xfrm>
        </p:grpSpPr>
        <p:sp>
          <p:nvSpPr>
            <p:cNvPr id="7" name="Rectangle 6">
              <a:extLst>
                <a:ext uri="{FF2B5EF4-FFF2-40B4-BE49-F238E27FC236}">
                  <a16:creationId xmlns:a16="http://schemas.microsoft.com/office/drawing/2014/main" id="{5B7E8EB6-BD3B-2D3B-7BC8-5846B0C9CCDB}"/>
                </a:ext>
              </a:extLst>
            </p:cNvPr>
            <p:cNvSpPr/>
            <p:nvPr/>
          </p:nvSpPr>
          <p:spPr>
            <a:xfrm>
              <a:off x="9124122" y="1749286"/>
              <a:ext cx="2484781" cy="1679713"/>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sl-SI"/>
            </a:p>
          </p:txBody>
        </p:sp>
        <p:sp>
          <p:nvSpPr>
            <p:cNvPr id="9" name="Rectangle 8">
              <a:extLst>
                <a:ext uri="{FF2B5EF4-FFF2-40B4-BE49-F238E27FC236}">
                  <a16:creationId xmlns:a16="http://schemas.microsoft.com/office/drawing/2014/main" id="{7941F077-E062-AD08-3509-5AC076987D67}"/>
                </a:ext>
              </a:extLst>
            </p:cNvPr>
            <p:cNvSpPr/>
            <p:nvPr/>
          </p:nvSpPr>
          <p:spPr>
            <a:xfrm>
              <a:off x="9124123" y="4174435"/>
              <a:ext cx="2471530" cy="151093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grpSp>
      <p:grpSp>
        <p:nvGrpSpPr>
          <p:cNvPr id="22" name="Group 21">
            <a:extLst>
              <a:ext uri="{FF2B5EF4-FFF2-40B4-BE49-F238E27FC236}">
                <a16:creationId xmlns:a16="http://schemas.microsoft.com/office/drawing/2014/main" id="{894EC382-6D36-321D-4196-D284D50785D7}"/>
              </a:ext>
            </a:extLst>
          </p:cNvPr>
          <p:cNvGrpSpPr/>
          <p:nvPr/>
        </p:nvGrpSpPr>
        <p:grpSpPr>
          <a:xfrm>
            <a:off x="3992560" y="5686549"/>
            <a:ext cx="4072593" cy="1022746"/>
            <a:chOff x="3992560" y="5686549"/>
            <a:chExt cx="4072593" cy="1022746"/>
          </a:xfrm>
        </p:grpSpPr>
        <p:sp>
          <p:nvSpPr>
            <p:cNvPr id="13" name="Rectangle 12">
              <a:extLst>
                <a:ext uri="{FF2B5EF4-FFF2-40B4-BE49-F238E27FC236}">
                  <a16:creationId xmlns:a16="http://schemas.microsoft.com/office/drawing/2014/main" id="{3C8BEEC0-74F3-DF87-8800-3BFA34351ABA}"/>
                </a:ext>
              </a:extLst>
            </p:cNvPr>
            <p:cNvSpPr/>
            <p:nvPr/>
          </p:nvSpPr>
          <p:spPr>
            <a:xfrm>
              <a:off x="4187687" y="5690337"/>
              <a:ext cx="854765" cy="21350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4" name="Rectangle 13">
              <a:extLst>
                <a:ext uri="{FF2B5EF4-FFF2-40B4-BE49-F238E27FC236}">
                  <a16:creationId xmlns:a16="http://schemas.microsoft.com/office/drawing/2014/main" id="{F6A2B02A-CBBA-E4AB-CCEB-F7811BEB53A3}"/>
                </a:ext>
              </a:extLst>
            </p:cNvPr>
            <p:cNvSpPr/>
            <p:nvPr/>
          </p:nvSpPr>
          <p:spPr>
            <a:xfrm>
              <a:off x="6645965" y="5686549"/>
              <a:ext cx="1321001" cy="21350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5" name="Rectangle 14">
              <a:extLst>
                <a:ext uri="{FF2B5EF4-FFF2-40B4-BE49-F238E27FC236}">
                  <a16:creationId xmlns:a16="http://schemas.microsoft.com/office/drawing/2014/main" id="{8BE4E496-FCE5-BBE0-5E3D-9898E59E8CD4}"/>
                </a:ext>
              </a:extLst>
            </p:cNvPr>
            <p:cNvSpPr/>
            <p:nvPr/>
          </p:nvSpPr>
          <p:spPr>
            <a:xfrm>
              <a:off x="3992560" y="5905019"/>
              <a:ext cx="2003831" cy="21350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6" name="Rectangle 15">
              <a:extLst>
                <a:ext uri="{FF2B5EF4-FFF2-40B4-BE49-F238E27FC236}">
                  <a16:creationId xmlns:a16="http://schemas.microsoft.com/office/drawing/2014/main" id="{F57A5BA5-7B95-B57D-2ED0-23F24B0A30F7}"/>
                </a:ext>
              </a:extLst>
            </p:cNvPr>
            <p:cNvSpPr/>
            <p:nvPr/>
          </p:nvSpPr>
          <p:spPr>
            <a:xfrm>
              <a:off x="6692348" y="5901231"/>
              <a:ext cx="1372805" cy="21350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7" name="Rectangle 16">
              <a:extLst>
                <a:ext uri="{FF2B5EF4-FFF2-40B4-BE49-F238E27FC236}">
                  <a16:creationId xmlns:a16="http://schemas.microsoft.com/office/drawing/2014/main" id="{AE5FA3E5-0C9F-9FD1-2913-B805B9B00BF2}"/>
                </a:ext>
              </a:extLst>
            </p:cNvPr>
            <p:cNvSpPr/>
            <p:nvPr/>
          </p:nvSpPr>
          <p:spPr>
            <a:xfrm>
              <a:off x="3992560" y="6119701"/>
              <a:ext cx="3357209" cy="21350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8" name="Rectangle 17">
              <a:extLst>
                <a:ext uri="{FF2B5EF4-FFF2-40B4-BE49-F238E27FC236}">
                  <a16:creationId xmlns:a16="http://schemas.microsoft.com/office/drawing/2014/main" id="{840ED504-63A1-1A19-D94D-02F0A5445D78}"/>
                </a:ext>
              </a:extLst>
            </p:cNvPr>
            <p:cNvSpPr/>
            <p:nvPr/>
          </p:nvSpPr>
          <p:spPr>
            <a:xfrm>
              <a:off x="5174974" y="6547855"/>
              <a:ext cx="1800188" cy="16144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grpSp>
    </p:spTree>
    <p:extLst>
      <p:ext uri="{BB962C8B-B14F-4D97-AF65-F5344CB8AC3E}">
        <p14:creationId xmlns:p14="http://schemas.microsoft.com/office/powerpoint/2010/main" val="75871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1C23-E7CB-1F76-9DDB-6A3BFF878169}"/>
              </a:ext>
            </a:extLst>
          </p:cNvPr>
          <p:cNvSpPr>
            <a:spLocks noGrp="1"/>
          </p:cNvSpPr>
          <p:nvPr>
            <p:ph type="title"/>
          </p:nvPr>
        </p:nvSpPr>
        <p:spPr/>
        <p:txBody>
          <a:bodyPr/>
          <a:lstStyle/>
          <a:p>
            <a:r>
              <a:rPr lang="en-GB" dirty="0">
                <a:solidFill>
                  <a:schemeClr val="tx1"/>
                </a:solidFill>
              </a:rPr>
              <a:t>Differences between the types of mentees and mentors in the process of knowledge production</a:t>
            </a:r>
            <a:endParaRPr lang="en-GB" dirty="0"/>
          </a:p>
        </p:txBody>
      </p:sp>
      <p:sp>
        <p:nvSpPr>
          <p:cNvPr id="3" name="Table Placeholder 2">
            <a:extLst>
              <a:ext uri="{FF2B5EF4-FFF2-40B4-BE49-F238E27FC236}">
                <a16:creationId xmlns:a16="http://schemas.microsoft.com/office/drawing/2014/main" id="{A6B74D98-69FF-C8BD-6210-F66358F8D043}"/>
              </a:ext>
            </a:extLst>
          </p:cNvPr>
          <p:cNvSpPr>
            <a:spLocks noGrp="1"/>
          </p:cNvSpPr>
          <p:nvPr>
            <p:ph type="tbl" sz="quarter" idx="14"/>
          </p:nvPr>
        </p:nvSpPr>
        <p:spPr>
          <a:xfrm>
            <a:off x="838199" y="1566407"/>
            <a:ext cx="10734259" cy="5155068"/>
          </a:xfrm>
        </p:spPr>
        <p:txBody>
          <a:bodyPr>
            <a:normAutofit fontScale="32500" lnSpcReduction="20000"/>
          </a:bodyPr>
          <a:lstStyle/>
          <a:p>
            <a:r>
              <a:rPr lang="en-GB" sz="6200" dirty="0">
                <a:solidFill>
                  <a:schemeClr val="tx1"/>
                </a:solidFill>
              </a:rPr>
              <a:t>Certain modes of knowledge transfer occur exclusively among specific types of mentors and mentees </a:t>
            </a:r>
            <a:r>
              <a:rPr lang="en-GB" sz="6200" dirty="0">
                <a:solidFill>
                  <a:schemeClr val="tx1"/>
                </a:solidFill>
                <a:sym typeface="Wingdings" panose="05000000000000000000" pitchFamily="2" charset="2"/>
              </a:rPr>
              <a:t> </a:t>
            </a:r>
            <a:r>
              <a:rPr lang="en-GB" sz="6200" b="1" dirty="0">
                <a:solidFill>
                  <a:schemeClr val="tx1"/>
                </a:solidFill>
              </a:rPr>
              <a:t>limited for certain types of mentees:</a:t>
            </a:r>
          </a:p>
          <a:p>
            <a:endParaRPr lang="en-GB" dirty="0"/>
          </a:p>
          <a:p>
            <a:endParaRPr lang="en-GB" dirty="0"/>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p>
          <a:p>
            <a:r>
              <a:rPr lang="en-GB" sz="6200" dirty="0"/>
              <a:t>Specific modes of knowledge transfer </a:t>
            </a:r>
            <a:r>
              <a:rPr lang="en-GB" sz="6200" b="1" dirty="0"/>
              <a:t>are reserved only within certain types of mentorships:</a:t>
            </a:r>
          </a:p>
          <a:p>
            <a:pPr lvl="1">
              <a:buFont typeface="Courier New" panose="02070309020205020404" pitchFamily="49" charset="0"/>
              <a:buChar char="o"/>
            </a:pPr>
            <a:r>
              <a:rPr lang="en-GB" sz="6200" dirty="0"/>
              <a:t>Administrative work was highlighted more by </a:t>
            </a:r>
            <a:r>
              <a:rPr lang="en-GB" sz="6200" b="1" dirty="0"/>
              <a:t>parental and collegial mentors</a:t>
            </a:r>
            <a:r>
              <a:rPr lang="en-GB" sz="6200" dirty="0"/>
              <a:t>, and it is predominantly performed by </a:t>
            </a:r>
            <a:r>
              <a:rPr lang="en-GB" sz="6200" b="1" dirty="0"/>
              <a:t>young researchers</a:t>
            </a:r>
            <a:r>
              <a:rPr lang="en-GB" sz="6200" dirty="0"/>
              <a:t>. </a:t>
            </a:r>
          </a:p>
          <a:p>
            <a:pPr lvl="1">
              <a:buFont typeface="Courier New" panose="02070309020205020404" pitchFamily="49" charset="0"/>
              <a:buChar char="o"/>
            </a:pPr>
            <a:r>
              <a:rPr lang="en-GB" sz="6200" b="1" dirty="0"/>
              <a:t>Young researchers </a:t>
            </a:r>
            <a:r>
              <a:rPr lang="en-GB" sz="6200" dirty="0"/>
              <a:t>are also more involved in pedagogical training </a:t>
            </a:r>
            <a:r>
              <a:rPr lang="en-GB" sz="6200" dirty="0">
                <a:sym typeface="Wingdings" panose="05000000000000000000" pitchFamily="2" charset="2"/>
              </a:rPr>
              <a:t></a:t>
            </a:r>
            <a:r>
              <a:rPr lang="en-GB" sz="6200" dirty="0"/>
              <a:t> they acquire teaching and instructing skills, leading them to prepared lectures and exercise plans, while PhD</a:t>
            </a:r>
            <a:r>
              <a:rPr lang="en-GB" sz="6200" b="1" dirty="0"/>
              <a:t> students employed on projects </a:t>
            </a:r>
            <a:r>
              <a:rPr lang="en-GB" sz="6200" dirty="0"/>
              <a:t>are less engaged in this process. </a:t>
            </a:r>
          </a:p>
          <a:p>
            <a:pPr lvl="1">
              <a:buFont typeface="Courier New" panose="02070309020205020404" pitchFamily="49" charset="0"/>
              <a:buChar char="o"/>
            </a:pPr>
            <a:r>
              <a:rPr lang="en-GB" sz="6200" b="1" dirty="0"/>
              <a:t>External PhD students </a:t>
            </a:r>
            <a:r>
              <a:rPr lang="en-GB" sz="6200" dirty="0"/>
              <a:t>are not beneficiaries of such forms of knowledge production.</a:t>
            </a:r>
            <a:endParaRPr lang="en-GB" sz="6200" dirty="0">
              <a:solidFill>
                <a:schemeClr val="tx1"/>
              </a:solidFill>
            </a:endParaRPr>
          </a:p>
          <a:p>
            <a:pPr marL="457200" lvl="1" indent="0">
              <a:buNone/>
            </a:pPr>
            <a:endParaRPr lang="en-GB" dirty="0">
              <a:solidFill>
                <a:schemeClr val="tx1"/>
              </a:solidFill>
            </a:endParaRPr>
          </a:p>
          <a:p>
            <a:pPr lvl="1"/>
            <a:endParaRPr lang="en-GB" dirty="0">
              <a:solidFill>
                <a:schemeClr val="tx1"/>
              </a:solidFill>
            </a:endParaRPr>
          </a:p>
          <a:p>
            <a:endParaRPr lang="en-GB" dirty="0"/>
          </a:p>
        </p:txBody>
      </p:sp>
      <p:sp>
        <p:nvSpPr>
          <p:cNvPr id="4" name="Date Placeholder 3">
            <a:extLst>
              <a:ext uri="{FF2B5EF4-FFF2-40B4-BE49-F238E27FC236}">
                <a16:creationId xmlns:a16="http://schemas.microsoft.com/office/drawing/2014/main" id="{FDE71B78-5178-042F-4B59-CF41DD179C44}"/>
              </a:ext>
            </a:extLst>
          </p:cNvPr>
          <p:cNvSpPr>
            <a:spLocks noGrp="1"/>
          </p:cNvSpPr>
          <p:nvPr>
            <p:ph type="dt" sz="half" idx="10"/>
          </p:nvPr>
        </p:nvSpPr>
        <p:spPr/>
        <p:txBody>
          <a:bodyPr/>
          <a:lstStyle/>
          <a:p>
            <a:r>
              <a:rPr lang="en-GB" dirty="0"/>
              <a:t>2023</a:t>
            </a:r>
          </a:p>
        </p:txBody>
      </p:sp>
      <p:sp>
        <p:nvSpPr>
          <p:cNvPr id="5" name="Footer Placeholder 4">
            <a:extLst>
              <a:ext uri="{FF2B5EF4-FFF2-40B4-BE49-F238E27FC236}">
                <a16:creationId xmlns:a16="http://schemas.microsoft.com/office/drawing/2014/main" id="{786C2B86-EFA2-4CCF-0506-FF8CB2C4E19A}"/>
              </a:ext>
            </a:extLst>
          </p:cNvPr>
          <p:cNvSpPr>
            <a:spLocks noGrp="1"/>
          </p:cNvSpPr>
          <p:nvPr>
            <p:ph type="ftr" sz="quarter" idx="11"/>
          </p:nvPr>
        </p:nvSpPr>
        <p:spPr/>
        <p:txBody>
          <a:bodyPr/>
          <a:lstStyle/>
          <a:p>
            <a:r>
              <a:rPr lang="en-GB" dirty="0"/>
              <a:t>EUROPEAN CONFERENCE ON SOCIAL NETWORKS</a:t>
            </a:r>
          </a:p>
        </p:txBody>
      </p:sp>
      <p:sp>
        <p:nvSpPr>
          <p:cNvPr id="6" name="Slide Number Placeholder 5">
            <a:extLst>
              <a:ext uri="{FF2B5EF4-FFF2-40B4-BE49-F238E27FC236}">
                <a16:creationId xmlns:a16="http://schemas.microsoft.com/office/drawing/2014/main" id="{1AFC3331-CD25-8406-60C2-0AB4C109A5D4}"/>
              </a:ext>
            </a:extLst>
          </p:cNvPr>
          <p:cNvSpPr>
            <a:spLocks noGrp="1"/>
          </p:cNvSpPr>
          <p:nvPr>
            <p:ph type="sldNum" sz="quarter" idx="12"/>
          </p:nvPr>
        </p:nvSpPr>
        <p:spPr/>
        <p:txBody>
          <a:bodyPr/>
          <a:lstStyle/>
          <a:p>
            <a:fld id="{A49DFD55-3C28-40EF-9E31-A92D2E4017FF}" type="slidenum">
              <a:rPr lang="en-GB" smtClean="0"/>
              <a:pPr/>
              <a:t>11</a:t>
            </a:fld>
            <a:endParaRPr lang="en-GB" dirty="0"/>
          </a:p>
        </p:txBody>
      </p:sp>
      <p:sp>
        <p:nvSpPr>
          <p:cNvPr id="7" name="Rectangle 6">
            <a:extLst>
              <a:ext uri="{FF2B5EF4-FFF2-40B4-BE49-F238E27FC236}">
                <a16:creationId xmlns:a16="http://schemas.microsoft.com/office/drawing/2014/main" id="{7DD0C995-3B7F-1EB4-D4F1-616374724028}"/>
              </a:ext>
            </a:extLst>
          </p:cNvPr>
          <p:cNvSpPr/>
          <p:nvPr/>
        </p:nvSpPr>
        <p:spPr>
          <a:xfrm>
            <a:off x="619542" y="2289973"/>
            <a:ext cx="3633747" cy="209914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b="1" dirty="0">
                <a:solidFill>
                  <a:schemeClr val="tx1"/>
                </a:solidFill>
              </a:rPr>
              <a:t>Formal mentors</a:t>
            </a:r>
            <a:r>
              <a:rPr lang="en-GB" sz="1600" dirty="0">
                <a:solidFill>
                  <a:schemeClr val="tx1"/>
                </a:solidFill>
              </a:rPr>
              <a:t>, to a lesser extent or not at all, send their </a:t>
            </a:r>
            <a:r>
              <a:rPr lang="en-GB" sz="1600" u="sng" dirty="0">
                <a:solidFill>
                  <a:schemeClr val="tx1"/>
                </a:solidFill>
              </a:rPr>
              <a:t>external PhD students for additional education</a:t>
            </a:r>
            <a:r>
              <a:rPr lang="en-GB" sz="1600" dirty="0">
                <a:solidFill>
                  <a:schemeClr val="tx1"/>
                </a:solidFill>
              </a:rPr>
              <a:t>, </a:t>
            </a:r>
            <a:r>
              <a:rPr lang="en-GB" sz="1600" u="sng" dirty="0">
                <a:solidFill>
                  <a:schemeClr val="tx1"/>
                </a:solidFill>
              </a:rPr>
              <a:t>do not involve them in project-based (international) collaboration, do not co-author research reports with them, and do not provide pedagogical training</a:t>
            </a:r>
            <a:r>
              <a:rPr lang="en-GB" sz="1600" dirty="0">
                <a:solidFill>
                  <a:schemeClr val="tx1"/>
                </a:solidFill>
              </a:rPr>
              <a:t>.</a:t>
            </a:r>
            <a:endParaRPr lang="en-GB" sz="1600" dirty="0"/>
          </a:p>
        </p:txBody>
      </p:sp>
      <p:grpSp>
        <p:nvGrpSpPr>
          <p:cNvPr id="20" name="Group 19">
            <a:extLst>
              <a:ext uri="{FF2B5EF4-FFF2-40B4-BE49-F238E27FC236}">
                <a16:creationId xmlns:a16="http://schemas.microsoft.com/office/drawing/2014/main" id="{423FBB24-A051-7E6F-4AEC-2F570FF9C4C2}"/>
              </a:ext>
            </a:extLst>
          </p:cNvPr>
          <p:cNvGrpSpPr/>
          <p:nvPr/>
        </p:nvGrpSpPr>
        <p:grpSpPr>
          <a:xfrm>
            <a:off x="4253289" y="2282023"/>
            <a:ext cx="3772231" cy="2107095"/>
            <a:chOff x="4253289" y="2282023"/>
            <a:chExt cx="3772231" cy="2107095"/>
          </a:xfrm>
        </p:grpSpPr>
        <p:sp>
          <p:nvSpPr>
            <p:cNvPr id="8" name="Rectangle 7">
              <a:extLst>
                <a:ext uri="{FF2B5EF4-FFF2-40B4-BE49-F238E27FC236}">
                  <a16:creationId xmlns:a16="http://schemas.microsoft.com/office/drawing/2014/main" id="{7EF510A9-98E6-93B9-1460-3F70E77B07E3}"/>
                </a:ext>
              </a:extLst>
            </p:cNvPr>
            <p:cNvSpPr/>
            <p:nvPr/>
          </p:nvSpPr>
          <p:spPr>
            <a:xfrm>
              <a:off x="4738316" y="2282023"/>
              <a:ext cx="3287204" cy="210709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rPr>
                <a:t>External PhD students </a:t>
              </a:r>
              <a:r>
                <a:rPr lang="en-GB" dirty="0">
                  <a:solidFill>
                    <a:schemeClr val="tx1"/>
                  </a:solidFill>
                </a:rPr>
                <a:t>lack the opportunity to acquire certain implicit/tacit knowledge (e.g., project operation and management skills, teaching and instructing skills).</a:t>
              </a:r>
              <a:endParaRPr lang="en-GB" dirty="0"/>
            </a:p>
          </p:txBody>
        </p:sp>
        <p:cxnSp>
          <p:nvCxnSpPr>
            <p:cNvPr id="11" name="Straight Arrow Connector 10">
              <a:extLst>
                <a:ext uri="{FF2B5EF4-FFF2-40B4-BE49-F238E27FC236}">
                  <a16:creationId xmlns:a16="http://schemas.microsoft.com/office/drawing/2014/main" id="{3F23061F-568A-3E9F-ACE0-1F760435400B}"/>
                </a:ext>
              </a:extLst>
            </p:cNvPr>
            <p:cNvCxnSpPr>
              <a:stCxn id="7" idx="3"/>
              <a:endCxn id="8" idx="1"/>
            </p:cNvCxnSpPr>
            <p:nvPr/>
          </p:nvCxnSpPr>
          <p:spPr>
            <a:xfrm flipV="1">
              <a:off x="4253289" y="3335571"/>
              <a:ext cx="485027" cy="397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grpSp>
        <p:nvGrpSpPr>
          <p:cNvPr id="21" name="Group 20">
            <a:extLst>
              <a:ext uri="{FF2B5EF4-FFF2-40B4-BE49-F238E27FC236}">
                <a16:creationId xmlns:a16="http://schemas.microsoft.com/office/drawing/2014/main" id="{4550BFAE-725F-598C-9A66-DDDA06EBFEB3}"/>
              </a:ext>
            </a:extLst>
          </p:cNvPr>
          <p:cNvGrpSpPr/>
          <p:nvPr/>
        </p:nvGrpSpPr>
        <p:grpSpPr>
          <a:xfrm>
            <a:off x="8025520" y="2282024"/>
            <a:ext cx="3649646" cy="2107094"/>
            <a:chOff x="8025520" y="2282024"/>
            <a:chExt cx="3649646" cy="2107094"/>
          </a:xfrm>
        </p:grpSpPr>
        <p:sp>
          <p:nvSpPr>
            <p:cNvPr id="9" name="Rectangle 8">
              <a:extLst>
                <a:ext uri="{FF2B5EF4-FFF2-40B4-BE49-F238E27FC236}">
                  <a16:creationId xmlns:a16="http://schemas.microsoft.com/office/drawing/2014/main" id="{EA3B9AB9-D4C7-A0DF-0111-D17C78137F51}"/>
                </a:ext>
              </a:extLst>
            </p:cNvPr>
            <p:cNvSpPr/>
            <p:nvPr/>
          </p:nvSpPr>
          <p:spPr>
            <a:xfrm>
              <a:off x="8526450" y="2282024"/>
              <a:ext cx="3148716" cy="210709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Limits their production of certain explicit knowledge (e.g., research reports, project proposals, diplomas/master's theses, prepared lectures, and exercise plans).</a:t>
              </a:r>
              <a:endParaRPr lang="en-GB" dirty="0"/>
            </a:p>
          </p:txBody>
        </p:sp>
        <p:cxnSp>
          <p:nvCxnSpPr>
            <p:cNvPr id="17" name="Straight Arrow Connector 16">
              <a:extLst>
                <a:ext uri="{FF2B5EF4-FFF2-40B4-BE49-F238E27FC236}">
                  <a16:creationId xmlns:a16="http://schemas.microsoft.com/office/drawing/2014/main" id="{87C6BEE7-80BB-8B66-3164-37BC96704FF2}"/>
                </a:ext>
              </a:extLst>
            </p:cNvPr>
            <p:cNvCxnSpPr>
              <a:stCxn id="8" idx="3"/>
              <a:endCxn id="9" idx="1"/>
            </p:cNvCxnSpPr>
            <p:nvPr/>
          </p:nvCxnSpPr>
          <p:spPr>
            <a:xfrm>
              <a:off x="8025520" y="3335571"/>
              <a:ext cx="50093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71585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4" end="1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494EB-E324-B526-F220-D9E325561CE9}"/>
              </a:ext>
            </a:extLst>
          </p:cNvPr>
          <p:cNvSpPr>
            <a:spLocks noGrp="1"/>
          </p:cNvSpPr>
          <p:nvPr>
            <p:ph type="title"/>
          </p:nvPr>
        </p:nvSpPr>
        <p:spPr>
          <a:xfrm>
            <a:off x="838200" y="374173"/>
            <a:ext cx="10515600" cy="1325563"/>
          </a:xfrm>
        </p:spPr>
        <p:txBody>
          <a:bodyPr/>
          <a:lstStyle/>
          <a:p>
            <a:pPr lvl="0"/>
            <a:r>
              <a:rPr lang="en-GB" sz="2800" kern="1200" dirty="0">
                <a:solidFill>
                  <a:schemeClr val="dk1"/>
                </a:solidFill>
                <a:effectLst/>
                <a:latin typeface="+mn-lt"/>
                <a:ea typeface="+mn-ea"/>
                <a:cs typeface="+mn-cs"/>
              </a:rPr>
              <a:t>Desirable characteristics of mentees and mentors in the process of knowledge production</a:t>
            </a:r>
            <a:endParaRPr lang="en-GB" dirty="0"/>
          </a:p>
        </p:txBody>
      </p:sp>
      <p:sp>
        <p:nvSpPr>
          <p:cNvPr id="4" name="Date Placeholder 3">
            <a:extLst>
              <a:ext uri="{FF2B5EF4-FFF2-40B4-BE49-F238E27FC236}">
                <a16:creationId xmlns:a16="http://schemas.microsoft.com/office/drawing/2014/main" id="{FAD6F7FF-7026-746A-214F-B293AC8B0882}"/>
              </a:ext>
            </a:extLst>
          </p:cNvPr>
          <p:cNvSpPr>
            <a:spLocks noGrp="1"/>
          </p:cNvSpPr>
          <p:nvPr>
            <p:ph type="dt" sz="half" idx="10"/>
          </p:nvPr>
        </p:nvSpPr>
        <p:spPr/>
        <p:txBody>
          <a:bodyPr/>
          <a:lstStyle/>
          <a:p>
            <a:r>
              <a:rPr lang="en-GB" dirty="0"/>
              <a:t>2023</a:t>
            </a:r>
          </a:p>
        </p:txBody>
      </p:sp>
      <p:sp>
        <p:nvSpPr>
          <p:cNvPr id="5" name="Footer Placeholder 4">
            <a:extLst>
              <a:ext uri="{FF2B5EF4-FFF2-40B4-BE49-F238E27FC236}">
                <a16:creationId xmlns:a16="http://schemas.microsoft.com/office/drawing/2014/main" id="{981B496C-1DFE-29D4-7C77-0039A09AB2B7}"/>
              </a:ext>
            </a:extLst>
          </p:cNvPr>
          <p:cNvSpPr>
            <a:spLocks noGrp="1"/>
          </p:cNvSpPr>
          <p:nvPr>
            <p:ph type="ftr" sz="quarter" idx="11"/>
          </p:nvPr>
        </p:nvSpPr>
        <p:spPr/>
        <p:txBody>
          <a:bodyPr/>
          <a:lstStyle/>
          <a:p>
            <a:r>
              <a:rPr lang="en-GB" dirty="0"/>
              <a:t>EUROPEAN CONFERENCE ON SOCIAL NETWORKS (EUSN)</a:t>
            </a:r>
          </a:p>
        </p:txBody>
      </p:sp>
      <p:sp>
        <p:nvSpPr>
          <p:cNvPr id="6" name="Slide Number Placeholder 5">
            <a:extLst>
              <a:ext uri="{FF2B5EF4-FFF2-40B4-BE49-F238E27FC236}">
                <a16:creationId xmlns:a16="http://schemas.microsoft.com/office/drawing/2014/main" id="{2E68466A-C0E9-1D64-4FC8-830E4604A9D5}"/>
              </a:ext>
            </a:extLst>
          </p:cNvPr>
          <p:cNvSpPr>
            <a:spLocks noGrp="1"/>
          </p:cNvSpPr>
          <p:nvPr>
            <p:ph type="sldNum" sz="quarter" idx="12"/>
          </p:nvPr>
        </p:nvSpPr>
        <p:spPr/>
        <p:txBody>
          <a:bodyPr/>
          <a:lstStyle/>
          <a:p>
            <a:fld id="{A49DFD55-3C28-40EF-9E31-A92D2E4017FF}" type="slidenum">
              <a:rPr lang="en-GB" smtClean="0"/>
              <a:pPr/>
              <a:t>12</a:t>
            </a:fld>
            <a:endParaRPr lang="en-GB" dirty="0"/>
          </a:p>
        </p:txBody>
      </p:sp>
      <p:sp>
        <p:nvSpPr>
          <p:cNvPr id="3" name="TextBox 2">
            <a:extLst>
              <a:ext uri="{FF2B5EF4-FFF2-40B4-BE49-F238E27FC236}">
                <a16:creationId xmlns:a16="http://schemas.microsoft.com/office/drawing/2014/main" id="{2B4FC03E-EA38-2086-2C6B-12ADEDA7CF13}"/>
              </a:ext>
            </a:extLst>
          </p:cNvPr>
          <p:cNvSpPr txBox="1"/>
          <p:nvPr/>
        </p:nvSpPr>
        <p:spPr>
          <a:xfrm>
            <a:off x="755374" y="1699736"/>
            <a:ext cx="10813774" cy="1477328"/>
          </a:xfrm>
          <a:prstGeom prst="rect">
            <a:avLst/>
          </a:prstGeom>
          <a:noFill/>
        </p:spPr>
        <p:txBody>
          <a:bodyPr wrap="square" rtlCol="0">
            <a:spAutoFit/>
          </a:bodyPr>
          <a:lstStyle/>
          <a:p>
            <a:pPr marL="285750" indent="-285750">
              <a:buFont typeface="Arial" panose="020B0604020202020204" pitchFamily="34" charset="0"/>
              <a:buChar char="•"/>
            </a:pPr>
            <a:r>
              <a:rPr lang="en-GB" dirty="0"/>
              <a:t>Mentors and mentees frequently mentioned specific </a:t>
            </a:r>
            <a:r>
              <a:rPr lang="en-GB" b="1" dirty="0"/>
              <a:t>desirable characteristics of mentees and mentors </a:t>
            </a:r>
            <a:r>
              <a:rPr lang="en-GB" dirty="0"/>
              <a:t>when describing certain knowledge production processes:</a:t>
            </a:r>
          </a:p>
          <a:p>
            <a:pPr marL="742950" lvl="1" indent="-285750">
              <a:buFont typeface="Courier New" panose="02070309020205020404" pitchFamily="49" charset="0"/>
              <a:buChar char="o"/>
            </a:pPr>
            <a:r>
              <a:rPr lang="en-GB" b="1" u="sng" dirty="0"/>
              <a:t>FACILITATORS OF KNOWLEDGE PRODUCTION PROCESS </a:t>
            </a:r>
            <a:r>
              <a:rPr lang="en-GB" dirty="0"/>
              <a:t>- importantly contribute to various forms of knowledge transfer, both implicit/tacit and explicit knowledge exchanged in the mentoring relationship.</a:t>
            </a:r>
          </a:p>
        </p:txBody>
      </p:sp>
      <p:graphicFrame>
        <p:nvGraphicFramePr>
          <p:cNvPr id="8" name="Table 7">
            <a:extLst>
              <a:ext uri="{FF2B5EF4-FFF2-40B4-BE49-F238E27FC236}">
                <a16:creationId xmlns:a16="http://schemas.microsoft.com/office/drawing/2014/main" id="{55A67FD9-4DE9-A91F-ADE8-8755560E7F49}"/>
              </a:ext>
            </a:extLst>
          </p:cNvPr>
          <p:cNvGraphicFramePr>
            <a:graphicFrameLocks noGrp="1"/>
          </p:cNvGraphicFramePr>
          <p:nvPr>
            <p:extLst>
              <p:ext uri="{D42A27DB-BD31-4B8C-83A1-F6EECF244321}">
                <p14:modId xmlns:p14="http://schemas.microsoft.com/office/powerpoint/2010/main" val="1409260872"/>
              </p:ext>
            </p:extLst>
          </p:nvPr>
        </p:nvGraphicFramePr>
        <p:xfrm>
          <a:off x="2032000" y="3177587"/>
          <a:ext cx="8128000" cy="3139440"/>
        </p:xfrm>
        <a:graphic>
          <a:graphicData uri="http://schemas.openxmlformats.org/drawingml/2006/table">
            <a:tbl>
              <a:tblPr firstRow="1" bandRow="1">
                <a:tableStyleId>{6E25E649-3F16-4E02-A733-19D2CDBF48F0}</a:tableStyleId>
              </a:tblPr>
              <a:tblGrid>
                <a:gridCol w="4064000">
                  <a:extLst>
                    <a:ext uri="{9D8B030D-6E8A-4147-A177-3AD203B41FA5}">
                      <a16:colId xmlns:a16="http://schemas.microsoft.com/office/drawing/2014/main" val="3179239233"/>
                    </a:ext>
                  </a:extLst>
                </a:gridCol>
                <a:gridCol w="4064000">
                  <a:extLst>
                    <a:ext uri="{9D8B030D-6E8A-4147-A177-3AD203B41FA5}">
                      <a16:colId xmlns:a16="http://schemas.microsoft.com/office/drawing/2014/main" val="4019585534"/>
                    </a:ext>
                  </a:extLst>
                </a:gridCol>
              </a:tblGrid>
              <a:tr h="331920">
                <a:tc>
                  <a:txBody>
                    <a:bodyPr/>
                    <a:lstStyle/>
                    <a:p>
                      <a:r>
                        <a:rPr lang="en-GB" noProof="0" dirty="0">
                          <a:solidFill>
                            <a:schemeClr val="tx1"/>
                          </a:solidFill>
                        </a:rPr>
                        <a:t>Desirable mentees‘ characteristics</a:t>
                      </a:r>
                    </a:p>
                  </a:txBody>
                  <a:tcPr>
                    <a:lnR w="12700" cap="flat" cmpd="sng" algn="ctr">
                      <a:solidFill>
                        <a:schemeClr val="tx1"/>
                      </a:solidFill>
                      <a:prstDash val="solid"/>
                      <a:round/>
                      <a:headEnd type="none" w="med" len="med"/>
                      <a:tailEnd type="none" w="med" len="med"/>
                    </a:lnR>
                  </a:tcPr>
                </a:tc>
                <a:tc>
                  <a:txBody>
                    <a:bodyPr/>
                    <a:lstStyle/>
                    <a:p>
                      <a:r>
                        <a:rPr lang="en-GB" noProof="0" dirty="0">
                          <a:solidFill>
                            <a:schemeClr val="tx1"/>
                          </a:solidFill>
                        </a:rPr>
                        <a:t>Desirable mentors‘ characteristics</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23832344"/>
                  </a:ext>
                </a:extLst>
              </a:tr>
              <a:tr h="2756121">
                <a:tc>
                  <a:txBody>
                    <a:bodyPr/>
                    <a:lstStyle/>
                    <a:p>
                      <a:pPr marL="285750" indent="-285750">
                        <a:buFont typeface="Wingdings" panose="05000000000000000000" pitchFamily="2" charset="2"/>
                        <a:buChar char="§"/>
                      </a:pPr>
                      <a:r>
                        <a:rPr lang="en-GB" sz="1600" b="1" noProof="0" dirty="0"/>
                        <a:t>Independence</a:t>
                      </a:r>
                    </a:p>
                    <a:p>
                      <a:pPr marL="285750" indent="-285750">
                        <a:buFont typeface="Wingdings" panose="05000000000000000000" pitchFamily="2" charset="2"/>
                        <a:buChar char="§"/>
                      </a:pPr>
                      <a:r>
                        <a:rPr lang="en-GB" sz="1600" b="1" noProof="0" dirty="0"/>
                        <a:t>Proactiveness</a:t>
                      </a:r>
                    </a:p>
                    <a:p>
                      <a:pPr marL="285750" indent="-285750">
                        <a:buFont typeface="Wingdings" panose="05000000000000000000" pitchFamily="2" charset="2"/>
                        <a:buChar char="§"/>
                      </a:pPr>
                      <a:r>
                        <a:rPr lang="en-GB" sz="1600" b="1" noProof="0" dirty="0"/>
                        <a:t>Diligence</a:t>
                      </a:r>
                    </a:p>
                    <a:p>
                      <a:pPr marL="285750" indent="-285750">
                        <a:buFont typeface="Wingdings" panose="05000000000000000000" pitchFamily="2" charset="2"/>
                        <a:buChar char="§"/>
                      </a:pPr>
                      <a:r>
                        <a:rPr lang="en-GB" sz="1600" b="1" dirty="0"/>
                        <a:t>Good prior knowledge and competencies</a:t>
                      </a:r>
                    </a:p>
                    <a:p>
                      <a:pPr marL="285750" indent="-285750">
                        <a:buFont typeface="Wingdings" panose="05000000000000000000" pitchFamily="2" charset="2"/>
                        <a:buChar char="§"/>
                      </a:pPr>
                      <a:r>
                        <a:rPr lang="en-GB" sz="1600" b="1" noProof="0" dirty="0"/>
                        <a:t>Psychological stability</a:t>
                      </a:r>
                    </a:p>
                    <a:p>
                      <a:pPr marL="285750" indent="-285750">
                        <a:buFont typeface="Wingdings" panose="05000000000000000000" pitchFamily="2" charset="2"/>
                        <a:buChar char="§"/>
                      </a:pPr>
                      <a:r>
                        <a:rPr lang="en-GB" sz="1600" b="1" noProof="0" dirty="0"/>
                        <a:t>Motivation</a:t>
                      </a:r>
                    </a:p>
                    <a:p>
                      <a:pPr marL="285750" indent="-285750">
                        <a:buFont typeface="Wingdings" panose="05000000000000000000" pitchFamily="2" charset="2"/>
                        <a:buChar char="§"/>
                      </a:pPr>
                      <a:r>
                        <a:rPr lang="en-GB" sz="1600" b="1" noProof="0" dirty="0" err="1"/>
                        <a:t>Persistance</a:t>
                      </a:r>
                      <a:endParaRPr lang="en-GB" sz="1600" b="1" noProof="0" dirty="0"/>
                    </a:p>
                    <a:p>
                      <a:pPr marL="285750" indent="-285750">
                        <a:buFont typeface="Wingdings" panose="05000000000000000000" pitchFamily="2" charset="2"/>
                        <a:buChar char="§"/>
                      </a:pPr>
                      <a:r>
                        <a:rPr lang="en-GB" sz="1600" b="1" noProof="0" dirty="0"/>
                        <a:t>Trustworthiness</a:t>
                      </a:r>
                    </a:p>
                    <a:p>
                      <a:pPr marL="285750" indent="-285750">
                        <a:buFont typeface="Wingdings" panose="05000000000000000000" pitchFamily="2" charset="2"/>
                        <a:buChar char="§"/>
                      </a:pPr>
                      <a:r>
                        <a:rPr lang="en-GB" sz="1600" b="1" noProof="0" dirty="0"/>
                        <a:t>Precision and meeting deadlines</a:t>
                      </a:r>
                    </a:p>
                    <a:p>
                      <a:pPr marL="285750" indent="-285750">
                        <a:buFont typeface="Wingdings" panose="05000000000000000000" pitchFamily="2" charset="2"/>
                        <a:buChar char="§"/>
                      </a:pPr>
                      <a:endParaRPr lang="en-GB" sz="1600" b="1" noProof="0" dirty="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marL="285750" indent="-285750">
                        <a:buFont typeface="Wingdings" panose="05000000000000000000" pitchFamily="2" charset="2"/>
                        <a:buChar char="§"/>
                      </a:pPr>
                      <a:r>
                        <a:rPr lang="en-GB" sz="1600" b="1" dirty="0"/>
                        <a:t>Emotional support</a:t>
                      </a:r>
                    </a:p>
                    <a:p>
                      <a:pPr marL="285750" indent="-285750">
                        <a:buFont typeface="Wingdings" panose="05000000000000000000" pitchFamily="2" charset="2"/>
                        <a:buChar char="§"/>
                      </a:pPr>
                      <a:r>
                        <a:rPr lang="en-GB" sz="1600" b="1" dirty="0"/>
                        <a:t>Promoting international collaboration and networking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600" b="1" noProof="0" dirty="0"/>
                        <a:t>Providing professional advice and assistance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600" b="1" noProof="0" dirty="0"/>
                        <a:t>Promoting writing and publishing articles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600" b="1" noProof="0" dirty="0"/>
                        <a:t>Listening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600" b="1" noProof="0" dirty="0"/>
                        <a:t>Trustworthiness</a:t>
                      </a:r>
                    </a:p>
                    <a:p>
                      <a:pPr marL="285750" indent="-285750">
                        <a:buFont typeface="Wingdings" panose="05000000000000000000" pitchFamily="2" charset="2"/>
                        <a:buChar char="§"/>
                      </a:pPr>
                      <a:endParaRPr lang="en-GB" sz="1600" b="1"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92374843"/>
                  </a:ext>
                </a:extLst>
              </a:tr>
            </a:tbl>
          </a:graphicData>
        </a:graphic>
      </p:graphicFrame>
    </p:spTree>
    <p:extLst>
      <p:ext uri="{BB962C8B-B14F-4D97-AF65-F5344CB8AC3E}">
        <p14:creationId xmlns:p14="http://schemas.microsoft.com/office/powerpoint/2010/main" val="112215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A2CD4-732A-43E4-BCB9-CBA2055E0AC6}"/>
              </a:ext>
            </a:extLst>
          </p:cNvPr>
          <p:cNvSpPr>
            <a:spLocks noGrp="1"/>
          </p:cNvSpPr>
          <p:nvPr>
            <p:ph type="title"/>
          </p:nvPr>
        </p:nvSpPr>
        <p:spPr>
          <a:xfrm>
            <a:off x="5055733" y="-479450"/>
            <a:ext cx="6696075" cy="1909763"/>
          </a:xfrm>
        </p:spPr>
        <p:txBody>
          <a:bodyPr/>
          <a:lstStyle/>
          <a:p>
            <a:r>
              <a:rPr lang="sl-SI" dirty="0" err="1"/>
              <a:t>Conclusion</a:t>
            </a:r>
            <a:endParaRPr lang="en-US" dirty="0"/>
          </a:p>
        </p:txBody>
      </p:sp>
      <p:sp>
        <p:nvSpPr>
          <p:cNvPr id="3" name="Subtitle 2">
            <a:extLst>
              <a:ext uri="{FF2B5EF4-FFF2-40B4-BE49-F238E27FC236}">
                <a16:creationId xmlns:a16="http://schemas.microsoft.com/office/drawing/2014/main" id="{45FD0450-A909-4CD9-8912-96A19ACEB7CB}"/>
              </a:ext>
            </a:extLst>
          </p:cNvPr>
          <p:cNvSpPr>
            <a:spLocks noGrp="1"/>
          </p:cNvSpPr>
          <p:nvPr>
            <p:ph type="subTitle" idx="1"/>
          </p:nvPr>
        </p:nvSpPr>
        <p:spPr>
          <a:xfrm>
            <a:off x="4909850" y="1523999"/>
            <a:ext cx="7096480" cy="4989443"/>
          </a:xfrm>
        </p:spPr>
        <p:txBody>
          <a:bodyPr>
            <a:normAutofit fontScale="92500" lnSpcReduction="10000"/>
          </a:bodyPr>
          <a:lstStyle/>
          <a:p>
            <a:r>
              <a:rPr lang="en-GB" dirty="0">
                <a:solidFill>
                  <a:schemeClr val="tx1"/>
                </a:solidFill>
              </a:rPr>
              <a:t>The </a:t>
            </a:r>
            <a:r>
              <a:rPr lang="en-GB" b="1" dirty="0">
                <a:solidFill>
                  <a:schemeClr val="tx1"/>
                </a:solidFill>
              </a:rPr>
              <a:t>formal position and status of PhD students </a:t>
            </a:r>
            <a:r>
              <a:rPr lang="en-GB" dirty="0">
                <a:solidFill>
                  <a:schemeClr val="tx1"/>
                </a:solidFill>
              </a:rPr>
              <a:t>not only play an important role in the experience of doctoral study, but also </a:t>
            </a:r>
            <a:r>
              <a:rPr lang="en-GB" b="1" dirty="0">
                <a:solidFill>
                  <a:schemeClr val="tx1"/>
                </a:solidFill>
              </a:rPr>
              <a:t>affect the process of knowledge production.</a:t>
            </a:r>
            <a:endParaRPr lang="sl-SI" b="1" dirty="0">
              <a:solidFill>
                <a:schemeClr val="tx1"/>
              </a:solidFill>
            </a:endParaRPr>
          </a:p>
          <a:p>
            <a:r>
              <a:rPr lang="sl-SI" dirty="0">
                <a:solidFill>
                  <a:schemeClr val="tx1"/>
                </a:solidFill>
              </a:rPr>
              <a:t>M</a:t>
            </a:r>
            <a:r>
              <a:rPr lang="en-GB" dirty="0" err="1">
                <a:solidFill>
                  <a:schemeClr val="tx1"/>
                </a:solidFill>
              </a:rPr>
              <a:t>entor</a:t>
            </a:r>
            <a:r>
              <a:rPr lang="en-GB" dirty="0">
                <a:solidFill>
                  <a:schemeClr val="tx1"/>
                </a:solidFill>
              </a:rPr>
              <a:t> characteristics have a large impact on mentees' experiences:</a:t>
            </a:r>
            <a:endParaRPr lang="sl-SI" dirty="0">
              <a:solidFill>
                <a:schemeClr val="tx1"/>
              </a:solidFill>
            </a:endParaRPr>
          </a:p>
          <a:p>
            <a:pPr marL="285750" indent="-285750">
              <a:buFont typeface="Arial" panose="020B0604020202020204" pitchFamily="34" charset="0"/>
              <a:buChar char="•"/>
            </a:pPr>
            <a:r>
              <a:rPr lang="en-GB" dirty="0">
                <a:solidFill>
                  <a:schemeClr val="tx1"/>
                </a:solidFill>
              </a:rPr>
              <a:t>Managers are great leaders,</a:t>
            </a:r>
            <a:r>
              <a:rPr lang="sl-SI" dirty="0">
                <a:solidFill>
                  <a:schemeClr val="tx1"/>
                </a:solidFill>
              </a:rPr>
              <a:t> </a:t>
            </a:r>
            <a:r>
              <a:rPr lang="en-GB" dirty="0">
                <a:solidFill>
                  <a:schemeClr val="tx1"/>
                </a:solidFill>
              </a:rPr>
              <a:t>but can also be too controlling.</a:t>
            </a:r>
            <a:endParaRPr lang="sl-SI" dirty="0">
              <a:solidFill>
                <a:schemeClr val="tx1"/>
              </a:solidFill>
            </a:endParaRPr>
          </a:p>
          <a:p>
            <a:pPr marL="285750" indent="-285750">
              <a:buFont typeface="Arial" panose="020B0604020202020204" pitchFamily="34" charset="0"/>
              <a:buChar char="•"/>
            </a:pPr>
            <a:r>
              <a:rPr lang="en-GB" dirty="0">
                <a:solidFill>
                  <a:schemeClr val="tx1"/>
                </a:solidFill>
              </a:rPr>
              <a:t>Parent mentors provide good support (professional and personal) and care about the mentee,</a:t>
            </a:r>
            <a:r>
              <a:rPr lang="sl-SI" dirty="0">
                <a:solidFill>
                  <a:schemeClr val="tx1"/>
                </a:solidFill>
              </a:rPr>
              <a:t> </a:t>
            </a:r>
            <a:r>
              <a:rPr lang="en-GB" dirty="0">
                <a:solidFill>
                  <a:schemeClr val="tx1"/>
                </a:solidFill>
              </a:rPr>
              <a:t>but can also be overbearing and overprotective.</a:t>
            </a:r>
            <a:endParaRPr lang="sl-SI" dirty="0">
              <a:solidFill>
                <a:schemeClr val="tx1"/>
              </a:solidFill>
            </a:endParaRPr>
          </a:p>
          <a:p>
            <a:pPr marL="285750" indent="-285750">
              <a:buFont typeface="Arial" panose="020B0604020202020204" pitchFamily="34" charset="0"/>
              <a:buChar char="•"/>
            </a:pPr>
            <a:r>
              <a:rPr lang="en-GB" dirty="0">
                <a:solidFill>
                  <a:schemeClr val="tx1"/>
                </a:solidFill>
              </a:rPr>
              <a:t>Collegial mentors give their mentees support, autonomy and freedom, but can also give inadequate guidance and are unreliable.</a:t>
            </a:r>
            <a:endParaRPr lang="sl-SI" dirty="0">
              <a:solidFill>
                <a:schemeClr val="tx1"/>
              </a:solidFill>
            </a:endParaRPr>
          </a:p>
          <a:p>
            <a:pPr marL="285750" indent="-285750">
              <a:buFont typeface="Arial" panose="020B0604020202020204" pitchFamily="34" charset="0"/>
              <a:buChar char="•"/>
            </a:pPr>
            <a:r>
              <a:rPr lang="en-GB" dirty="0">
                <a:solidFill>
                  <a:schemeClr val="tx1"/>
                </a:solidFill>
              </a:rPr>
              <a:t>Formal mentors provide the necessary guidance, but mentees lack opportunities to acquire certain tacit knowledge, which also limits their explicit knowledge production. </a:t>
            </a:r>
            <a:endParaRPr lang="sl-SI" dirty="0">
              <a:solidFill>
                <a:schemeClr val="tx1"/>
              </a:solidFill>
            </a:endParaRPr>
          </a:p>
          <a:p>
            <a:r>
              <a:rPr lang="en-GB" b="1" dirty="0">
                <a:solidFill>
                  <a:schemeClr val="tx1"/>
                </a:solidFill>
              </a:rPr>
              <a:t>Project-based (international)</a:t>
            </a:r>
            <a:r>
              <a:rPr lang="sl-SI" b="1" dirty="0">
                <a:solidFill>
                  <a:schemeClr val="tx1"/>
                </a:solidFill>
              </a:rPr>
              <a:t> </a:t>
            </a:r>
            <a:r>
              <a:rPr lang="en-GB" b="1" dirty="0">
                <a:solidFill>
                  <a:schemeClr val="tx1"/>
                </a:solidFill>
              </a:rPr>
              <a:t>collaboration, co-authoring articles, discussions and brainstorming</a:t>
            </a:r>
            <a:r>
              <a:rPr lang="en-GB" dirty="0">
                <a:solidFill>
                  <a:schemeClr val="tx1"/>
                </a:solidFill>
              </a:rPr>
              <a:t> lead to the development of the most extensive set of tacit knowledge, which leads to more explicit knowledge.</a:t>
            </a:r>
            <a:endParaRPr lang="sl-SI" dirty="0">
              <a:solidFill>
                <a:schemeClr val="tx1"/>
              </a:solidFill>
            </a:endParaRPr>
          </a:p>
          <a:p>
            <a:r>
              <a:rPr lang="en-GB" dirty="0">
                <a:solidFill>
                  <a:schemeClr val="tx1"/>
                </a:solidFill>
              </a:rPr>
              <a:t>We found that some </a:t>
            </a:r>
            <a:r>
              <a:rPr lang="en-GB" b="1" dirty="0">
                <a:solidFill>
                  <a:schemeClr val="tx1"/>
                </a:solidFill>
              </a:rPr>
              <a:t>desirable characteristics of mentees and mentors </a:t>
            </a:r>
            <a:r>
              <a:rPr lang="en-GB" dirty="0">
                <a:solidFill>
                  <a:schemeClr val="tx1"/>
                </a:solidFill>
              </a:rPr>
              <a:t>are more closely related to the process of knowledge production, as they promote more intensive knowledge transfer between mentor and mentee and lead more effectively to explicit forms of knowledge.</a:t>
            </a:r>
            <a:endParaRPr lang="sl-SI" dirty="0">
              <a:solidFill>
                <a:schemeClr val="tx1"/>
              </a:solidFill>
            </a:endParaRPr>
          </a:p>
          <a:p>
            <a:r>
              <a:rPr lang="en-GB" u="sng" dirty="0">
                <a:solidFill>
                  <a:schemeClr val="tx1"/>
                </a:solidFill>
              </a:rPr>
              <a:t>Future plans:</a:t>
            </a:r>
            <a:r>
              <a:rPr lang="en-GB" dirty="0">
                <a:solidFill>
                  <a:schemeClr val="tx1"/>
                </a:solidFill>
              </a:rPr>
              <a:t> Online survey &amp; combination of results from SNA, qualitative study and online survey.</a:t>
            </a:r>
            <a:endParaRPr lang="sl-SI" dirty="0">
              <a:solidFill>
                <a:schemeClr val="tx1"/>
              </a:solidFill>
            </a:endParaRPr>
          </a:p>
        </p:txBody>
      </p:sp>
      <p:sp>
        <p:nvSpPr>
          <p:cNvPr id="4" name="Date Placeholder 3">
            <a:extLst>
              <a:ext uri="{FF2B5EF4-FFF2-40B4-BE49-F238E27FC236}">
                <a16:creationId xmlns:a16="http://schemas.microsoft.com/office/drawing/2014/main" id="{DA53D834-F1E2-4848-8093-D412A7B081AF}"/>
              </a:ext>
            </a:extLst>
          </p:cNvPr>
          <p:cNvSpPr>
            <a:spLocks noGrp="1"/>
          </p:cNvSpPr>
          <p:nvPr>
            <p:ph type="dt" sz="half" idx="10"/>
          </p:nvPr>
        </p:nvSpPr>
        <p:spPr>
          <a:xfrm>
            <a:off x="4676774" y="6356350"/>
            <a:ext cx="1695450" cy="365125"/>
          </a:xfrm>
        </p:spPr>
        <p:txBody>
          <a:bodyPr/>
          <a:lstStyle/>
          <a:p>
            <a:r>
              <a:rPr lang="en-US" dirty="0"/>
              <a:t>20</a:t>
            </a:r>
            <a:r>
              <a:rPr lang="sl-SI" dirty="0"/>
              <a:t>23</a:t>
            </a:r>
            <a:endParaRPr lang="en-US" dirty="0"/>
          </a:p>
        </p:txBody>
      </p:sp>
      <p:sp>
        <p:nvSpPr>
          <p:cNvPr id="5" name="Footer Placeholder 4">
            <a:extLst>
              <a:ext uri="{FF2B5EF4-FFF2-40B4-BE49-F238E27FC236}">
                <a16:creationId xmlns:a16="http://schemas.microsoft.com/office/drawing/2014/main" id="{3555A49C-96F4-440D-B89E-A0AE94F70108}"/>
              </a:ext>
            </a:extLst>
          </p:cNvPr>
          <p:cNvSpPr>
            <a:spLocks noGrp="1"/>
          </p:cNvSpPr>
          <p:nvPr>
            <p:ph type="ftr" sz="quarter" idx="11"/>
          </p:nvPr>
        </p:nvSpPr>
        <p:spPr>
          <a:xfrm>
            <a:off x="6743699" y="6356350"/>
            <a:ext cx="3320144" cy="365125"/>
          </a:xfrm>
        </p:spPr>
        <p:txBody>
          <a:bodyPr/>
          <a:lstStyle/>
          <a:p>
            <a:r>
              <a:rPr lang="sl-SI" dirty="0"/>
              <a:t>EUROPEAN CONFERENCE ON SOCIAL NETWORKS (EUSN)</a:t>
            </a:r>
            <a:endParaRPr lang="en-US" dirty="0"/>
          </a:p>
        </p:txBody>
      </p:sp>
      <p:sp>
        <p:nvSpPr>
          <p:cNvPr id="6" name="Slide Number Placeholder 5">
            <a:extLst>
              <a:ext uri="{FF2B5EF4-FFF2-40B4-BE49-F238E27FC236}">
                <a16:creationId xmlns:a16="http://schemas.microsoft.com/office/drawing/2014/main" id="{F2A39FA3-9AE3-4689-A469-B7D2DFCCC2D9}"/>
              </a:ext>
            </a:extLst>
          </p:cNvPr>
          <p:cNvSpPr>
            <a:spLocks noGrp="1"/>
          </p:cNvSpPr>
          <p:nvPr>
            <p:ph type="sldNum" sz="quarter" idx="12"/>
          </p:nvPr>
        </p:nvSpPr>
        <p:spPr>
          <a:xfrm>
            <a:off x="9658350" y="6356350"/>
            <a:ext cx="1695450" cy="365125"/>
          </a:xfrm>
        </p:spPr>
        <p:txBody>
          <a:bodyPr/>
          <a:lstStyle/>
          <a:p>
            <a:fld id="{A49DFD55-3C28-40EF-9E31-A92D2E4017FF}" type="slidenum">
              <a:rPr lang="en-US" smtClean="0"/>
              <a:pPr/>
              <a:t>13</a:t>
            </a:fld>
            <a:endParaRPr lang="en-US" dirty="0"/>
          </a:p>
        </p:txBody>
      </p:sp>
    </p:spTree>
    <p:extLst>
      <p:ext uri="{BB962C8B-B14F-4D97-AF65-F5344CB8AC3E}">
        <p14:creationId xmlns:p14="http://schemas.microsoft.com/office/powerpoint/2010/main" val="74437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1EDE-5423-435C-B149-87AB1BC22B83}"/>
              </a:ext>
            </a:extLst>
          </p:cNvPr>
          <p:cNvSpPr>
            <a:spLocks noGrp="1"/>
          </p:cNvSpPr>
          <p:nvPr>
            <p:ph type="ctrTitle"/>
          </p:nvPr>
        </p:nvSpPr>
        <p:spPr>
          <a:xfrm>
            <a:off x="4267200" y="1615736"/>
            <a:ext cx="4179570" cy="1524735"/>
          </a:xfrm>
        </p:spPr>
        <p:txBody>
          <a:bodyPr/>
          <a:lstStyle/>
          <a:p>
            <a:r>
              <a:rPr lang="en-US" dirty="0"/>
              <a:t>THANK YOU</a:t>
            </a:r>
          </a:p>
        </p:txBody>
      </p:sp>
      <p:sp>
        <p:nvSpPr>
          <p:cNvPr id="3" name="Subtitle 2">
            <a:extLst>
              <a:ext uri="{FF2B5EF4-FFF2-40B4-BE49-F238E27FC236}">
                <a16:creationId xmlns:a16="http://schemas.microsoft.com/office/drawing/2014/main" id="{AF64C29E-DF30-4DC6-AB95-2016F9A703B6}"/>
              </a:ext>
            </a:extLst>
          </p:cNvPr>
          <p:cNvSpPr>
            <a:spLocks noGrp="1"/>
          </p:cNvSpPr>
          <p:nvPr>
            <p:ph type="subTitle" idx="1"/>
          </p:nvPr>
        </p:nvSpPr>
        <p:spPr>
          <a:xfrm>
            <a:off x="4267200" y="3831375"/>
            <a:ext cx="4179570" cy="1371997"/>
          </a:xfrm>
        </p:spPr>
        <p:txBody>
          <a:bodyPr>
            <a:normAutofit/>
          </a:bodyPr>
          <a:lstStyle/>
          <a:p>
            <a:r>
              <a:rPr lang="sl-SI" dirty="0" err="1"/>
              <a:t>sara.atanasova</a:t>
            </a:r>
            <a:r>
              <a:rPr lang="en-US" dirty="0"/>
              <a:t>@</a:t>
            </a:r>
            <a:r>
              <a:rPr lang="sl-SI" dirty="0"/>
              <a:t>fdv.uni-lj.si</a:t>
            </a:r>
            <a:endParaRPr lang="en-US" dirty="0"/>
          </a:p>
        </p:txBody>
      </p:sp>
      <p:sp>
        <p:nvSpPr>
          <p:cNvPr id="4" name="Date Placeholder 3">
            <a:extLst>
              <a:ext uri="{FF2B5EF4-FFF2-40B4-BE49-F238E27FC236}">
                <a16:creationId xmlns:a16="http://schemas.microsoft.com/office/drawing/2014/main" id="{A47C7382-18E7-4821-8C61-461D6BBE08FC}"/>
              </a:ext>
            </a:extLst>
          </p:cNvPr>
          <p:cNvSpPr>
            <a:spLocks noGrp="1"/>
          </p:cNvSpPr>
          <p:nvPr>
            <p:ph type="dt" sz="half" idx="10"/>
          </p:nvPr>
        </p:nvSpPr>
        <p:spPr>
          <a:xfrm>
            <a:off x="4267200" y="6356350"/>
            <a:ext cx="1774371" cy="365125"/>
          </a:xfrm>
        </p:spPr>
        <p:txBody>
          <a:bodyPr/>
          <a:lstStyle/>
          <a:p>
            <a:r>
              <a:rPr lang="en-US" dirty="0"/>
              <a:t>20</a:t>
            </a:r>
            <a:r>
              <a:rPr lang="sl-SI" dirty="0"/>
              <a:t>23</a:t>
            </a:r>
            <a:endParaRPr lang="en-US" dirty="0"/>
          </a:p>
        </p:txBody>
      </p:sp>
      <p:sp>
        <p:nvSpPr>
          <p:cNvPr id="5" name="Footer Placeholder 4">
            <a:extLst>
              <a:ext uri="{FF2B5EF4-FFF2-40B4-BE49-F238E27FC236}">
                <a16:creationId xmlns:a16="http://schemas.microsoft.com/office/drawing/2014/main" id="{3990FA1B-5022-47AB-A0AE-8F5C5797997C}"/>
              </a:ext>
            </a:extLst>
          </p:cNvPr>
          <p:cNvSpPr>
            <a:spLocks noGrp="1"/>
          </p:cNvSpPr>
          <p:nvPr>
            <p:ph type="ftr" sz="quarter" idx="11"/>
          </p:nvPr>
        </p:nvSpPr>
        <p:spPr>
          <a:xfrm>
            <a:off x="6479721" y="6356350"/>
            <a:ext cx="3203122" cy="365125"/>
          </a:xfrm>
        </p:spPr>
        <p:txBody>
          <a:bodyPr/>
          <a:lstStyle/>
          <a:p>
            <a:r>
              <a:rPr lang="sl-SI" dirty="0"/>
              <a:t>EUROPEAN CONFERENCE ON SOCIAL NETWROKS (EUSN)</a:t>
            </a:r>
            <a:endParaRPr lang="en-US" dirty="0"/>
          </a:p>
        </p:txBody>
      </p:sp>
      <p:sp>
        <p:nvSpPr>
          <p:cNvPr id="6" name="Slide Number Placeholder 5">
            <a:extLst>
              <a:ext uri="{FF2B5EF4-FFF2-40B4-BE49-F238E27FC236}">
                <a16:creationId xmlns:a16="http://schemas.microsoft.com/office/drawing/2014/main" id="{4C127D99-645F-4FCF-9573-FDFE2A344FA9}"/>
              </a:ext>
            </a:extLst>
          </p:cNvPr>
          <p:cNvSpPr>
            <a:spLocks noGrp="1"/>
          </p:cNvSpPr>
          <p:nvPr>
            <p:ph type="sldNum" sz="quarter" idx="12"/>
          </p:nvPr>
        </p:nvSpPr>
        <p:spPr>
          <a:xfrm>
            <a:off x="9579428" y="6356350"/>
            <a:ext cx="1774371" cy="365125"/>
          </a:xfrm>
        </p:spPr>
        <p:txBody>
          <a:bodyPr/>
          <a:lstStyle/>
          <a:p>
            <a:fld id="{A49DFD55-3C28-40EF-9E31-A92D2E4017FF}" type="slidenum">
              <a:rPr lang="en-US" smtClean="0"/>
              <a:pPr/>
              <a:t>14</a:t>
            </a:fld>
            <a:endParaRPr lang="en-US" dirty="0"/>
          </a:p>
        </p:txBody>
      </p:sp>
    </p:spTree>
    <p:extLst>
      <p:ext uri="{BB962C8B-B14F-4D97-AF65-F5344CB8AC3E}">
        <p14:creationId xmlns:p14="http://schemas.microsoft.com/office/powerpoint/2010/main" val="1969787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76590-8745-3B24-9E87-B1825B007F85}"/>
              </a:ext>
            </a:extLst>
          </p:cNvPr>
          <p:cNvSpPr>
            <a:spLocks noGrp="1"/>
          </p:cNvSpPr>
          <p:nvPr>
            <p:ph type="title"/>
          </p:nvPr>
        </p:nvSpPr>
        <p:spPr>
          <a:xfrm>
            <a:off x="838200" y="0"/>
            <a:ext cx="10515600" cy="1325563"/>
          </a:xfrm>
        </p:spPr>
        <p:txBody>
          <a:bodyPr/>
          <a:lstStyle/>
          <a:p>
            <a:r>
              <a:rPr lang="en-GB" dirty="0"/>
              <a:t>Mentor</a:t>
            </a:r>
            <a:r>
              <a:rPr lang="sl-SI" dirty="0"/>
              <a:t>‘</a:t>
            </a:r>
            <a:r>
              <a:rPr lang="en-GB" dirty="0"/>
              <a:t>s types and their </a:t>
            </a:r>
            <a:r>
              <a:rPr lang="sl-SI" dirty="0"/>
              <a:t>DESIRABLE </a:t>
            </a:r>
            <a:r>
              <a:rPr lang="en-GB" dirty="0"/>
              <a:t>characteristics </a:t>
            </a:r>
          </a:p>
        </p:txBody>
      </p:sp>
      <p:graphicFrame>
        <p:nvGraphicFramePr>
          <p:cNvPr id="7" name="Table 7">
            <a:extLst>
              <a:ext uri="{FF2B5EF4-FFF2-40B4-BE49-F238E27FC236}">
                <a16:creationId xmlns:a16="http://schemas.microsoft.com/office/drawing/2014/main" id="{47BCAFCB-29E8-8F88-C04E-4DE54D93DCEE}"/>
              </a:ext>
            </a:extLst>
          </p:cNvPr>
          <p:cNvGraphicFramePr>
            <a:graphicFrameLocks noGrp="1"/>
          </p:cNvGraphicFramePr>
          <p:nvPr>
            <p:ph type="tbl" sz="quarter" idx="14"/>
          </p:nvPr>
        </p:nvGraphicFramePr>
        <p:xfrm>
          <a:off x="838200" y="1049497"/>
          <a:ext cx="10515600" cy="5796280"/>
        </p:xfrm>
        <a:graphic>
          <a:graphicData uri="http://schemas.openxmlformats.org/drawingml/2006/table">
            <a:tbl>
              <a:tblPr firstRow="1" bandRow="1">
                <a:tableStyleId>{6E25E649-3F16-4E02-A733-19D2CDBF48F0}</a:tableStyleId>
              </a:tblPr>
              <a:tblGrid>
                <a:gridCol w="2103120">
                  <a:extLst>
                    <a:ext uri="{9D8B030D-6E8A-4147-A177-3AD203B41FA5}">
                      <a16:colId xmlns:a16="http://schemas.microsoft.com/office/drawing/2014/main" val="3831239273"/>
                    </a:ext>
                  </a:extLst>
                </a:gridCol>
                <a:gridCol w="2103120">
                  <a:extLst>
                    <a:ext uri="{9D8B030D-6E8A-4147-A177-3AD203B41FA5}">
                      <a16:colId xmlns:a16="http://schemas.microsoft.com/office/drawing/2014/main" val="3307060809"/>
                    </a:ext>
                  </a:extLst>
                </a:gridCol>
                <a:gridCol w="2103120">
                  <a:extLst>
                    <a:ext uri="{9D8B030D-6E8A-4147-A177-3AD203B41FA5}">
                      <a16:colId xmlns:a16="http://schemas.microsoft.com/office/drawing/2014/main" val="3771561152"/>
                    </a:ext>
                  </a:extLst>
                </a:gridCol>
                <a:gridCol w="2103120">
                  <a:extLst>
                    <a:ext uri="{9D8B030D-6E8A-4147-A177-3AD203B41FA5}">
                      <a16:colId xmlns:a16="http://schemas.microsoft.com/office/drawing/2014/main" val="3805829851"/>
                    </a:ext>
                  </a:extLst>
                </a:gridCol>
                <a:gridCol w="2103120">
                  <a:extLst>
                    <a:ext uri="{9D8B030D-6E8A-4147-A177-3AD203B41FA5}">
                      <a16:colId xmlns:a16="http://schemas.microsoft.com/office/drawing/2014/main" val="3873986492"/>
                    </a:ext>
                  </a:extLst>
                </a:gridCol>
              </a:tblGrid>
              <a:tr h="370840">
                <a:tc>
                  <a:txBody>
                    <a:bodyPr/>
                    <a:lstStyle/>
                    <a:p>
                      <a:r>
                        <a:rPr lang="en-GB" noProof="0" dirty="0">
                          <a:solidFill>
                            <a:schemeClr val="tx1"/>
                          </a:solidFill>
                        </a:rPr>
                        <a:t>Subthemes</a:t>
                      </a:r>
                    </a:p>
                  </a:txBody>
                  <a:tcPr>
                    <a:lnR w="12700" cap="flat" cmpd="sng" algn="ctr">
                      <a:solidFill>
                        <a:schemeClr val="tx1"/>
                      </a:solidFill>
                      <a:prstDash val="solid"/>
                      <a:round/>
                      <a:headEnd type="none" w="med" len="med"/>
                      <a:tailEnd type="none" w="med" len="med"/>
                    </a:lnR>
                  </a:tcPr>
                </a:tc>
                <a:tc>
                  <a:txBody>
                    <a:bodyPr/>
                    <a:lstStyle/>
                    <a:p>
                      <a:pPr algn="ctr"/>
                      <a:r>
                        <a:rPr lang="en-GB" noProof="0" dirty="0">
                          <a:solidFill>
                            <a:schemeClr val="tx1"/>
                          </a:solidFill>
                        </a:rPr>
                        <a:t>Manager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noProof="0" dirty="0">
                          <a:solidFill>
                            <a:schemeClr val="tx1"/>
                          </a:solidFill>
                        </a:rPr>
                        <a:t>Parent mentor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noProof="0" dirty="0">
                          <a:solidFill>
                            <a:schemeClr val="tx1"/>
                          </a:solidFill>
                        </a:rPr>
                        <a:t>Collegial mentor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noProof="0" dirty="0">
                          <a:solidFill>
                            <a:schemeClr val="tx1"/>
                          </a:solidFill>
                        </a:rPr>
                        <a:t>Formal mentor</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45649762"/>
                  </a:ext>
                </a:extLst>
              </a:tr>
              <a:tr h="370840">
                <a:tc>
                  <a:txBody>
                    <a:bodyPr/>
                    <a:lstStyle/>
                    <a:p>
                      <a:pPr>
                        <a:lnSpc>
                          <a:spcPct val="107000"/>
                        </a:lnSpc>
                        <a:spcAft>
                          <a:spcPts val="800"/>
                        </a:spcAft>
                      </a:pPr>
                      <a:r>
                        <a:rPr lang="en-GB" sz="1800" b="1" noProof="0" dirty="0">
                          <a:solidFill>
                            <a:schemeClr val="tx1"/>
                          </a:solidFill>
                          <a:effectLst/>
                        </a:rPr>
                        <a:t>Emphasized desirable characteristics</a:t>
                      </a:r>
                      <a:endParaRPr lang="en-GB" sz="18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285750" indent="-285750">
                        <a:buFont typeface="Wingdings" panose="05000000000000000000" pitchFamily="2" charset="2"/>
                        <a:buChar char="§"/>
                      </a:pPr>
                      <a:r>
                        <a:rPr lang="en-GB" sz="1400" noProof="0" dirty="0"/>
                        <a:t>Problem-solving and willingness to take risks</a:t>
                      </a:r>
                    </a:p>
                    <a:p>
                      <a:pPr marL="285750" indent="-285750">
                        <a:buFont typeface="Wingdings" panose="05000000000000000000" pitchFamily="2" charset="2"/>
                        <a:buChar char="§"/>
                      </a:pPr>
                      <a:r>
                        <a:rPr lang="en-GB" sz="1400" b="1" noProof="0" dirty="0"/>
                        <a:t>Openness and accessibility</a:t>
                      </a:r>
                    </a:p>
                    <a:p>
                      <a:pPr marL="285750" indent="-285750">
                        <a:buFont typeface="Wingdings" panose="05000000000000000000" pitchFamily="2" charset="2"/>
                        <a:buChar char="§"/>
                      </a:pPr>
                      <a:r>
                        <a:rPr lang="en-GB" sz="1400" b="1" noProof="0" dirty="0"/>
                        <a:t>Promoting of international collaboration and networking</a:t>
                      </a:r>
                    </a:p>
                    <a:p>
                      <a:pPr marL="285750" indent="-285750">
                        <a:buFont typeface="Wingdings" panose="05000000000000000000" pitchFamily="2" charset="2"/>
                        <a:buChar char="§"/>
                      </a:pPr>
                      <a:r>
                        <a:rPr lang="en-GB" sz="1400" b="1" noProof="0" dirty="0"/>
                        <a:t>Promoting writing and publishing articles</a:t>
                      </a:r>
                    </a:p>
                    <a:p>
                      <a:pPr marL="285750" indent="-285750">
                        <a:buFont typeface="Wingdings" panose="05000000000000000000" pitchFamily="2" charset="2"/>
                        <a:buChar char="§"/>
                      </a:pPr>
                      <a:r>
                        <a:rPr lang="en-GB" sz="1400" b="1" noProof="0" dirty="0"/>
                        <a:t>Providing professional advice and assistance</a:t>
                      </a:r>
                    </a:p>
                    <a:p>
                      <a:pPr marL="285750" indent="-285750">
                        <a:buFont typeface="Wingdings" panose="05000000000000000000" pitchFamily="2" charset="2"/>
                        <a:buChar char="§"/>
                      </a:pPr>
                      <a:r>
                        <a:rPr lang="en-GB" sz="1400" noProof="0" dirty="0"/>
                        <a:t>Trustworthiness</a:t>
                      </a:r>
                    </a:p>
                    <a:p>
                      <a:pPr marL="285750" indent="-285750">
                        <a:buFont typeface="Wingdings" panose="05000000000000000000" pitchFamily="2" charset="2"/>
                        <a:buChar char="§"/>
                      </a:pPr>
                      <a:r>
                        <a:rPr lang="en-GB" sz="1400" noProof="0" dirty="0"/>
                        <a:t>Transparency in the distribution of work and credit for it</a:t>
                      </a:r>
                      <a:endParaRPr lang="en-GB" sz="140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85750" indent="-285750">
                        <a:buFont typeface="Wingdings" panose="05000000000000000000" pitchFamily="2" charset="2"/>
                        <a:buChar char="§"/>
                      </a:pPr>
                      <a:r>
                        <a:rPr lang="en-GB" sz="1400" b="1" noProof="0" dirty="0"/>
                        <a:t>Emotional support</a:t>
                      </a:r>
                    </a:p>
                    <a:p>
                      <a:pPr marL="285750" indent="-285750">
                        <a:buFont typeface="Wingdings" panose="05000000000000000000" pitchFamily="2" charset="2"/>
                        <a:buChar char="§"/>
                      </a:pPr>
                      <a:r>
                        <a:rPr lang="en-GB" sz="1400" b="1" noProof="0" dirty="0"/>
                        <a:t>Openness and accessibility</a:t>
                      </a:r>
                    </a:p>
                    <a:p>
                      <a:pPr marL="285750" indent="-285750">
                        <a:buFont typeface="Wingdings" panose="05000000000000000000" pitchFamily="2" charset="2"/>
                        <a:buChar char="§"/>
                      </a:pPr>
                      <a:r>
                        <a:rPr lang="en-GB" sz="1400" b="1" noProof="0" dirty="0"/>
                        <a:t>Friendliness and humanity</a:t>
                      </a:r>
                    </a:p>
                    <a:p>
                      <a:pPr marL="285750" indent="-285750">
                        <a:buFont typeface="Wingdings" panose="05000000000000000000" pitchFamily="2" charset="2"/>
                        <a:buChar char="§"/>
                      </a:pPr>
                      <a:r>
                        <a:rPr lang="en-GB" sz="1400" b="1" noProof="0" dirty="0"/>
                        <a:t>Shared decision-making</a:t>
                      </a:r>
                    </a:p>
                    <a:p>
                      <a:pPr marL="285750" indent="-285750">
                        <a:buFont typeface="Wingdings" panose="05000000000000000000" pitchFamily="2" charset="2"/>
                        <a:buChar char="§"/>
                      </a:pPr>
                      <a:r>
                        <a:rPr lang="en-GB" sz="1400" b="1" noProof="0" dirty="0"/>
                        <a:t>Promoting international collaboration and networking</a:t>
                      </a:r>
                    </a:p>
                    <a:p>
                      <a:pPr marL="285750" indent="-285750">
                        <a:buFont typeface="Wingdings" panose="05000000000000000000" pitchFamily="2" charset="2"/>
                        <a:buChar char="§"/>
                      </a:pPr>
                      <a:r>
                        <a:rPr lang="en-GB" sz="1400" b="1" noProof="0" dirty="0"/>
                        <a:t>Promoting writing and publishing articles</a:t>
                      </a:r>
                    </a:p>
                    <a:p>
                      <a:pPr marL="285750" indent="-285750">
                        <a:buFont typeface="Wingdings" panose="05000000000000000000" pitchFamily="2" charset="2"/>
                        <a:buChar char="§"/>
                      </a:pPr>
                      <a:r>
                        <a:rPr lang="en-GB" sz="1400" noProof="0" dirty="0"/>
                        <a:t>Respectfulness</a:t>
                      </a:r>
                    </a:p>
                    <a:p>
                      <a:pPr marL="285750" indent="-285750">
                        <a:buFont typeface="Wingdings" panose="05000000000000000000" pitchFamily="2" charset="2"/>
                        <a:buChar char="§"/>
                      </a:pPr>
                      <a:r>
                        <a:rPr lang="en-GB" sz="1400" noProof="0" dirty="0"/>
                        <a:t>Providing professional advice and assistance</a:t>
                      </a:r>
                    </a:p>
                    <a:p>
                      <a:pPr marL="285750" indent="-285750">
                        <a:buFont typeface="Wingdings" panose="05000000000000000000" pitchFamily="2" charset="2"/>
                        <a:buChar char="§"/>
                      </a:pPr>
                      <a:r>
                        <a:rPr lang="en-GB" sz="1400" noProof="0" dirty="0"/>
                        <a:t>Career path guidance</a:t>
                      </a:r>
                    </a:p>
                    <a:p>
                      <a:pPr marL="285750" indent="-285750">
                        <a:buFont typeface="Wingdings" panose="05000000000000000000" pitchFamily="2" charset="2"/>
                        <a:buChar char="§"/>
                      </a:pPr>
                      <a:r>
                        <a:rPr lang="en-GB" sz="1400" noProof="0" dirty="0"/>
                        <a:t>Trustworthiness</a:t>
                      </a:r>
                    </a:p>
                    <a:p>
                      <a:pPr marL="285750" indent="-285750">
                        <a:buFont typeface="Wingdings" panose="05000000000000000000" pitchFamily="2" charset="2"/>
                        <a:buChar char="§"/>
                      </a:pPr>
                      <a:r>
                        <a:rPr lang="en-GB" sz="1400" noProof="0" dirty="0"/>
                        <a:t>Transparency in the distribution of work and credit for it</a:t>
                      </a:r>
                      <a:endParaRPr lang="en-GB" sz="140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85750" indent="-285750">
                        <a:buFont typeface="Wingdings" panose="05000000000000000000" pitchFamily="2" charset="2"/>
                        <a:buChar char="§"/>
                      </a:pPr>
                      <a:r>
                        <a:rPr lang="en-GB" sz="1400" b="1" noProof="0" dirty="0"/>
                        <a:t>Informal socializing</a:t>
                      </a:r>
                    </a:p>
                    <a:p>
                      <a:pPr marL="285750" indent="-285750">
                        <a:buFont typeface="Wingdings" panose="05000000000000000000" pitchFamily="2" charset="2"/>
                        <a:buChar char="§"/>
                      </a:pPr>
                      <a:r>
                        <a:rPr lang="en-GB" sz="1400" b="1" noProof="0" dirty="0"/>
                        <a:t>Emotional support</a:t>
                      </a:r>
                    </a:p>
                    <a:p>
                      <a:pPr marL="285750" indent="-285750">
                        <a:buFont typeface="Wingdings" panose="05000000000000000000" pitchFamily="2" charset="2"/>
                        <a:buChar char="§"/>
                      </a:pPr>
                      <a:r>
                        <a:rPr lang="en-GB" sz="1400" b="1" noProof="0" dirty="0"/>
                        <a:t>Problem-solving and willingness to take risks</a:t>
                      </a:r>
                    </a:p>
                    <a:p>
                      <a:pPr marL="285750" indent="-285750">
                        <a:buFont typeface="Wingdings" panose="05000000000000000000" pitchFamily="2" charset="2"/>
                        <a:buChar char="§"/>
                      </a:pPr>
                      <a:r>
                        <a:rPr lang="en-GB" sz="1400" b="1" noProof="0" dirty="0"/>
                        <a:t>Openness and accessibility</a:t>
                      </a:r>
                    </a:p>
                    <a:p>
                      <a:pPr marL="285750" indent="-285750">
                        <a:buFont typeface="Wingdings" panose="05000000000000000000" pitchFamily="2" charset="2"/>
                        <a:buChar char="§"/>
                      </a:pPr>
                      <a:r>
                        <a:rPr lang="en-GB" sz="1400" b="1" noProof="0" dirty="0"/>
                        <a:t>Listening</a:t>
                      </a:r>
                    </a:p>
                    <a:p>
                      <a:pPr marL="285750" indent="-285750">
                        <a:buFont typeface="Wingdings" panose="05000000000000000000" pitchFamily="2" charset="2"/>
                        <a:buChar char="§"/>
                      </a:pPr>
                      <a:r>
                        <a:rPr lang="en-GB" sz="1400" b="1" noProof="0" dirty="0"/>
                        <a:t>Friendliness and humanity</a:t>
                      </a:r>
                    </a:p>
                    <a:p>
                      <a:pPr marL="285750" indent="-285750">
                        <a:buFont typeface="Wingdings" panose="05000000000000000000" pitchFamily="2" charset="2"/>
                        <a:buChar char="§"/>
                      </a:pPr>
                      <a:r>
                        <a:rPr lang="en-GB" sz="1400" b="1" noProof="0" dirty="0"/>
                        <a:t>Shared decision-making </a:t>
                      </a:r>
                    </a:p>
                    <a:p>
                      <a:pPr marL="285750" indent="-285750">
                        <a:buFont typeface="Wingdings" panose="05000000000000000000" pitchFamily="2" charset="2"/>
                        <a:buChar char="§"/>
                      </a:pPr>
                      <a:r>
                        <a:rPr lang="en-GB" sz="1400" noProof="0" dirty="0"/>
                        <a:t>Promoting writing and publishing articles</a:t>
                      </a:r>
                    </a:p>
                    <a:p>
                      <a:pPr marL="285750" indent="-285750">
                        <a:buFont typeface="Wingdings" panose="05000000000000000000" pitchFamily="2" charset="2"/>
                        <a:buChar char="§"/>
                      </a:pPr>
                      <a:r>
                        <a:rPr lang="en-GB" sz="1400" noProof="0" dirty="0"/>
                        <a:t>Respectfulness</a:t>
                      </a:r>
                    </a:p>
                    <a:p>
                      <a:pPr marL="285750" indent="-285750">
                        <a:buFont typeface="Wingdings" panose="05000000000000000000" pitchFamily="2" charset="2"/>
                        <a:buChar char="§"/>
                      </a:pPr>
                      <a:r>
                        <a:rPr lang="en-GB" sz="1400" noProof="0" dirty="0"/>
                        <a:t>Providing professional advice and assistance</a:t>
                      </a:r>
                    </a:p>
                    <a:p>
                      <a:pPr marL="285750" indent="-285750">
                        <a:buFont typeface="Wingdings" panose="05000000000000000000" pitchFamily="2" charset="2"/>
                        <a:buChar char="§"/>
                      </a:pPr>
                      <a:r>
                        <a:rPr lang="en-GB" sz="1400" b="1" noProof="0" dirty="0"/>
                        <a:t>Career path advising</a:t>
                      </a:r>
                    </a:p>
                    <a:p>
                      <a:pPr marL="285750" indent="-285750">
                        <a:buFont typeface="Wingdings" panose="05000000000000000000" pitchFamily="2" charset="2"/>
                        <a:buChar char="§"/>
                      </a:pPr>
                      <a:r>
                        <a:rPr lang="en-GB" sz="1400" noProof="0" dirty="0"/>
                        <a:t>Trustworthiness</a:t>
                      </a:r>
                    </a:p>
                    <a:p>
                      <a:pPr marL="285750" indent="-285750">
                        <a:buFont typeface="Wingdings" panose="05000000000000000000" pitchFamily="2" charset="2"/>
                        <a:buChar char="§"/>
                      </a:pPr>
                      <a:r>
                        <a:rPr lang="en-GB" sz="1400" noProof="0" dirty="0"/>
                        <a:t>Transparency in the distribution of work and credit for it</a:t>
                      </a:r>
                      <a:endParaRPr lang="en-GB" sz="140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85750" indent="-285750">
                        <a:buFont typeface="Wingdings" panose="05000000000000000000" pitchFamily="2" charset="2"/>
                        <a:buChar char="§"/>
                      </a:pPr>
                      <a:r>
                        <a:rPr lang="en-GB" sz="1400" b="1" noProof="0" dirty="0"/>
                        <a:t>Personal compatibility</a:t>
                      </a:r>
                    </a:p>
                    <a:p>
                      <a:pPr marL="285750" indent="-285750">
                        <a:buFont typeface="Wingdings" panose="05000000000000000000" pitchFamily="2" charset="2"/>
                        <a:buChar char="§"/>
                      </a:pPr>
                      <a:r>
                        <a:rPr lang="en-GB" sz="1400" b="1" noProof="0" dirty="0"/>
                        <a:t>Respectfulness </a:t>
                      </a:r>
                    </a:p>
                    <a:p>
                      <a:pPr marL="285750" indent="-285750">
                        <a:buFont typeface="Wingdings" panose="05000000000000000000" pitchFamily="2" charset="2"/>
                        <a:buChar char="§"/>
                      </a:pPr>
                      <a:r>
                        <a:rPr lang="en-GB" sz="1400" b="1" noProof="0" dirty="0"/>
                        <a:t>Providing professional advice and assistance</a:t>
                      </a:r>
                    </a:p>
                    <a:p>
                      <a:pPr marL="285750" indent="-285750">
                        <a:buFont typeface="Wingdings" panose="05000000000000000000" pitchFamily="2" charset="2"/>
                        <a:buChar char="§"/>
                      </a:pPr>
                      <a:r>
                        <a:rPr lang="en-GB" sz="1400" noProof="0" dirty="0"/>
                        <a:t>Trustworthiness</a:t>
                      </a:r>
                      <a:endParaRPr lang="en-GB" sz="1400" noProof="0" dirty="0">
                        <a:solidFill>
                          <a:schemeClr val="tx1"/>
                        </a:solidFill>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753396383"/>
                  </a:ext>
                </a:extLst>
              </a:tr>
            </a:tbl>
          </a:graphicData>
        </a:graphic>
      </p:graphicFrame>
      <p:sp>
        <p:nvSpPr>
          <p:cNvPr id="6" name="Slide Number Placeholder 5">
            <a:extLst>
              <a:ext uri="{FF2B5EF4-FFF2-40B4-BE49-F238E27FC236}">
                <a16:creationId xmlns:a16="http://schemas.microsoft.com/office/drawing/2014/main" id="{0E465554-3A3F-1A82-4472-70D14B9CB2F5}"/>
              </a:ext>
            </a:extLst>
          </p:cNvPr>
          <p:cNvSpPr>
            <a:spLocks noGrp="1"/>
          </p:cNvSpPr>
          <p:nvPr>
            <p:ph type="sldNum" sz="quarter" idx="12"/>
          </p:nvPr>
        </p:nvSpPr>
        <p:spPr/>
        <p:txBody>
          <a:bodyPr/>
          <a:lstStyle/>
          <a:p>
            <a:fld id="{A49DFD55-3C28-40EF-9E31-A92D2E4017FF}" type="slidenum">
              <a:rPr lang="en-US" smtClean="0"/>
              <a:pPr/>
              <a:t>15</a:t>
            </a:fld>
            <a:endParaRPr lang="en-US" dirty="0"/>
          </a:p>
        </p:txBody>
      </p:sp>
    </p:spTree>
    <p:extLst>
      <p:ext uri="{BB962C8B-B14F-4D97-AF65-F5344CB8AC3E}">
        <p14:creationId xmlns:p14="http://schemas.microsoft.com/office/powerpoint/2010/main" val="1737211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B0065-9409-4807-F486-3CFED536389C}"/>
              </a:ext>
            </a:extLst>
          </p:cNvPr>
          <p:cNvSpPr>
            <a:spLocks noGrp="1"/>
          </p:cNvSpPr>
          <p:nvPr>
            <p:ph type="title"/>
          </p:nvPr>
        </p:nvSpPr>
        <p:spPr>
          <a:xfrm>
            <a:off x="838200" y="365125"/>
            <a:ext cx="10515600" cy="1325563"/>
          </a:xfrm>
        </p:spPr>
        <p:txBody>
          <a:bodyPr/>
          <a:lstStyle/>
          <a:p>
            <a:r>
              <a:rPr lang="sl-SI" dirty="0"/>
              <a:t>Mentor‘s types and their LESS DESIRABLE Characteristics</a:t>
            </a:r>
            <a:endParaRPr lang="LID4096" dirty="0"/>
          </a:p>
        </p:txBody>
      </p:sp>
      <p:sp>
        <p:nvSpPr>
          <p:cNvPr id="4" name="Date Placeholder 3">
            <a:extLst>
              <a:ext uri="{FF2B5EF4-FFF2-40B4-BE49-F238E27FC236}">
                <a16:creationId xmlns:a16="http://schemas.microsoft.com/office/drawing/2014/main" id="{4C2656FA-EEE9-A54E-1CC1-8956284100CE}"/>
              </a:ext>
            </a:extLst>
          </p:cNvPr>
          <p:cNvSpPr>
            <a:spLocks noGrp="1"/>
          </p:cNvSpPr>
          <p:nvPr>
            <p:ph type="dt" sz="half" idx="10"/>
          </p:nvPr>
        </p:nvSpPr>
        <p:spPr/>
        <p:txBody>
          <a:bodyPr/>
          <a:lstStyle/>
          <a:p>
            <a:r>
              <a:rPr lang="en-US" dirty="0"/>
              <a:t>20</a:t>
            </a:r>
            <a:r>
              <a:rPr lang="sl-SI" dirty="0"/>
              <a:t>23</a:t>
            </a:r>
            <a:endParaRPr lang="en-US" dirty="0"/>
          </a:p>
        </p:txBody>
      </p:sp>
      <p:sp>
        <p:nvSpPr>
          <p:cNvPr id="5" name="Footer Placeholder 4">
            <a:extLst>
              <a:ext uri="{FF2B5EF4-FFF2-40B4-BE49-F238E27FC236}">
                <a16:creationId xmlns:a16="http://schemas.microsoft.com/office/drawing/2014/main" id="{98A082DA-C30D-097B-2143-28C13EF5C771}"/>
              </a:ext>
            </a:extLst>
          </p:cNvPr>
          <p:cNvSpPr>
            <a:spLocks noGrp="1"/>
          </p:cNvSpPr>
          <p:nvPr>
            <p:ph type="ftr" sz="quarter" idx="11"/>
          </p:nvPr>
        </p:nvSpPr>
        <p:spPr/>
        <p:txBody>
          <a:bodyPr/>
          <a:lstStyle/>
          <a:p>
            <a:r>
              <a:rPr lang="sl-SI" dirty="0"/>
              <a:t>EUROPEAN CONFERENCE ON SOCIAL NETWORKS (EUSN)</a:t>
            </a:r>
            <a:endParaRPr lang="en-US" dirty="0"/>
          </a:p>
        </p:txBody>
      </p:sp>
      <p:sp>
        <p:nvSpPr>
          <p:cNvPr id="6" name="Slide Number Placeholder 5">
            <a:extLst>
              <a:ext uri="{FF2B5EF4-FFF2-40B4-BE49-F238E27FC236}">
                <a16:creationId xmlns:a16="http://schemas.microsoft.com/office/drawing/2014/main" id="{E2B59207-CB85-9086-53BC-A0BE2D67BB04}"/>
              </a:ext>
            </a:extLst>
          </p:cNvPr>
          <p:cNvSpPr>
            <a:spLocks noGrp="1"/>
          </p:cNvSpPr>
          <p:nvPr>
            <p:ph type="sldNum" sz="quarter" idx="12"/>
          </p:nvPr>
        </p:nvSpPr>
        <p:spPr/>
        <p:txBody>
          <a:bodyPr/>
          <a:lstStyle/>
          <a:p>
            <a:fld id="{A49DFD55-3C28-40EF-9E31-A92D2E4017FF}" type="slidenum">
              <a:rPr lang="en-US" smtClean="0"/>
              <a:pPr/>
              <a:t>16</a:t>
            </a:fld>
            <a:endParaRPr lang="en-US" dirty="0"/>
          </a:p>
        </p:txBody>
      </p:sp>
      <p:graphicFrame>
        <p:nvGraphicFramePr>
          <p:cNvPr id="8" name="Table Placeholder 7">
            <a:extLst>
              <a:ext uri="{FF2B5EF4-FFF2-40B4-BE49-F238E27FC236}">
                <a16:creationId xmlns:a16="http://schemas.microsoft.com/office/drawing/2014/main" id="{0605C62C-A11B-0050-28F8-D4581EE6787B}"/>
              </a:ext>
            </a:extLst>
          </p:cNvPr>
          <p:cNvGraphicFramePr>
            <a:graphicFrameLocks noGrp="1"/>
          </p:cNvGraphicFramePr>
          <p:nvPr>
            <p:ph type="tbl" sz="quarter" idx="14"/>
          </p:nvPr>
        </p:nvGraphicFramePr>
        <p:xfrm>
          <a:off x="838200" y="1690688"/>
          <a:ext cx="10515600" cy="4089400"/>
        </p:xfrm>
        <a:graphic>
          <a:graphicData uri="http://schemas.openxmlformats.org/drawingml/2006/table">
            <a:tbl>
              <a:tblPr firstRow="1" bandRow="1">
                <a:tableStyleId>{6E25E649-3F16-4E02-A733-19D2CDBF48F0}</a:tableStyleId>
              </a:tblPr>
              <a:tblGrid>
                <a:gridCol w="2103120">
                  <a:extLst>
                    <a:ext uri="{9D8B030D-6E8A-4147-A177-3AD203B41FA5}">
                      <a16:colId xmlns:a16="http://schemas.microsoft.com/office/drawing/2014/main" val="3831239273"/>
                    </a:ext>
                  </a:extLst>
                </a:gridCol>
                <a:gridCol w="2103120">
                  <a:extLst>
                    <a:ext uri="{9D8B030D-6E8A-4147-A177-3AD203B41FA5}">
                      <a16:colId xmlns:a16="http://schemas.microsoft.com/office/drawing/2014/main" val="3307060809"/>
                    </a:ext>
                  </a:extLst>
                </a:gridCol>
                <a:gridCol w="2103120">
                  <a:extLst>
                    <a:ext uri="{9D8B030D-6E8A-4147-A177-3AD203B41FA5}">
                      <a16:colId xmlns:a16="http://schemas.microsoft.com/office/drawing/2014/main" val="3771561152"/>
                    </a:ext>
                  </a:extLst>
                </a:gridCol>
                <a:gridCol w="2103120">
                  <a:extLst>
                    <a:ext uri="{9D8B030D-6E8A-4147-A177-3AD203B41FA5}">
                      <a16:colId xmlns:a16="http://schemas.microsoft.com/office/drawing/2014/main" val="3805829851"/>
                    </a:ext>
                  </a:extLst>
                </a:gridCol>
                <a:gridCol w="2103120">
                  <a:extLst>
                    <a:ext uri="{9D8B030D-6E8A-4147-A177-3AD203B41FA5}">
                      <a16:colId xmlns:a16="http://schemas.microsoft.com/office/drawing/2014/main" val="3873986492"/>
                    </a:ext>
                  </a:extLst>
                </a:gridCol>
              </a:tblGrid>
              <a:tr h="370840">
                <a:tc>
                  <a:txBody>
                    <a:bodyPr/>
                    <a:lstStyle/>
                    <a:p>
                      <a:r>
                        <a:rPr lang="en-GB" noProof="0" dirty="0">
                          <a:solidFill>
                            <a:schemeClr val="tx1"/>
                          </a:solidFill>
                        </a:rPr>
                        <a:t>Subthemes</a:t>
                      </a:r>
                    </a:p>
                  </a:txBody>
                  <a:tcPr>
                    <a:lnR w="12700" cap="flat" cmpd="sng" algn="ctr">
                      <a:solidFill>
                        <a:schemeClr val="tx1"/>
                      </a:solidFill>
                      <a:prstDash val="solid"/>
                      <a:round/>
                      <a:headEnd type="none" w="med" len="med"/>
                      <a:tailEnd type="none" w="med" len="med"/>
                    </a:lnR>
                  </a:tcPr>
                </a:tc>
                <a:tc>
                  <a:txBody>
                    <a:bodyPr/>
                    <a:lstStyle/>
                    <a:p>
                      <a:pPr algn="ctr"/>
                      <a:r>
                        <a:rPr lang="en-GB" noProof="0" dirty="0">
                          <a:solidFill>
                            <a:schemeClr val="tx1"/>
                          </a:solidFill>
                        </a:rPr>
                        <a:t>Manager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noProof="0" dirty="0">
                          <a:solidFill>
                            <a:schemeClr val="tx1"/>
                          </a:solidFill>
                        </a:rPr>
                        <a:t>Parent mentor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noProof="0" dirty="0">
                          <a:solidFill>
                            <a:schemeClr val="tx1"/>
                          </a:solidFill>
                        </a:rPr>
                        <a:t>Collegial mentor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noProof="0" dirty="0">
                          <a:solidFill>
                            <a:schemeClr val="tx1"/>
                          </a:solidFill>
                        </a:rPr>
                        <a:t>Formal mentor</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45649762"/>
                  </a:ext>
                </a:extLst>
              </a:tr>
              <a:tr h="370840">
                <a:tc>
                  <a:txBody>
                    <a:bodyPr/>
                    <a:lstStyle/>
                    <a:p>
                      <a:pPr>
                        <a:lnSpc>
                          <a:spcPct val="107000"/>
                        </a:lnSpc>
                        <a:spcAft>
                          <a:spcPts val="800"/>
                        </a:spcAft>
                      </a:pPr>
                      <a:r>
                        <a:rPr lang="en-GB" sz="1800" b="1" noProof="0" dirty="0">
                          <a:solidFill>
                            <a:schemeClr val="tx1"/>
                          </a:solidFill>
                          <a:effectLst/>
                        </a:rPr>
                        <a:t>Emphasized </a:t>
                      </a:r>
                      <a:r>
                        <a:rPr lang="sl-SI" sz="1800" b="1" noProof="0" dirty="0">
                          <a:solidFill>
                            <a:schemeClr val="tx1"/>
                          </a:solidFill>
                          <a:effectLst/>
                        </a:rPr>
                        <a:t>un</a:t>
                      </a:r>
                      <a:r>
                        <a:rPr lang="en-GB" sz="1800" b="1" noProof="0" dirty="0">
                          <a:solidFill>
                            <a:schemeClr val="tx1"/>
                          </a:solidFill>
                          <a:effectLst/>
                        </a:rPr>
                        <a:t>desirable characteristics</a:t>
                      </a:r>
                      <a:endParaRPr lang="en-GB" sz="18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285750" indent="-285750">
                        <a:buFont typeface="Wingdings" panose="05000000000000000000" pitchFamily="2" charset="2"/>
                        <a:buChar char="§"/>
                      </a:pPr>
                      <a:r>
                        <a:rPr lang="en-GB" sz="1400" b="1" dirty="0"/>
                        <a:t>Interference and monitoring</a:t>
                      </a:r>
                      <a:endParaRPr lang="sl-SI" sz="1400" b="1" dirty="0"/>
                    </a:p>
                    <a:p>
                      <a:pPr marL="285750" indent="-285750">
                        <a:buFont typeface="Wingdings" panose="05000000000000000000" pitchFamily="2" charset="2"/>
                        <a:buChar char="§"/>
                      </a:pPr>
                      <a:r>
                        <a:rPr lang="en-GB" sz="1400" b="1" dirty="0"/>
                        <a:t>Ambiguous messages and responses to work</a:t>
                      </a:r>
                      <a:endParaRPr lang="sl-SI" sz="1400" b="1" dirty="0"/>
                    </a:p>
                    <a:p>
                      <a:pPr marL="285750" indent="-285750">
                        <a:buFont typeface="Wingdings" panose="05000000000000000000" pitchFamily="2" charset="2"/>
                        <a:buChar char="§"/>
                      </a:pPr>
                      <a:r>
                        <a:rPr lang="en-GB" sz="1400" b="1" dirty="0"/>
                        <a:t>Authority</a:t>
                      </a:r>
                      <a:endParaRPr lang="sl-SI" sz="1400" b="1" dirty="0"/>
                    </a:p>
                    <a:p>
                      <a:pPr marL="285750" indent="-285750">
                        <a:buFont typeface="Wingdings" panose="05000000000000000000" pitchFamily="2" charset="2"/>
                        <a:buChar char="§"/>
                      </a:pPr>
                      <a:r>
                        <a:rPr lang="en-GB" sz="1400" b="1" dirty="0"/>
                        <a:t>Complicated personality</a:t>
                      </a:r>
                      <a:endParaRPr lang="sl-SI" sz="1400" b="1" dirty="0"/>
                    </a:p>
                    <a:p>
                      <a:pPr marL="285750" indent="-285750">
                        <a:buFont typeface="Wingdings" panose="05000000000000000000" pitchFamily="2" charset="2"/>
                        <a:buChar char="§"/>
                      </a:pPr>
                      <a:r>
                        <a:rPr lang="en-GB" sz="1400" dirty="0"/>
                        <a:t>Indecisiveness</a:t>
                      </a:r>
                      <a:endParaRPr lang="sl-SI" sz="1400" dirty="0"/>
                    </a:p>
                    <a:p>
                      <a:pPr marL="285750" indent="-285750">
                        <a:buFont typeface="Wingdings" panose="05000000000000000000" pitchFamily="2" charset="2"/>
                        <a:buChar char="§"/>
                      </a:pPr>
                      <a:r>
                        <a:rPr lang="en-GB" sz="1400" dirty="0"/>
                        <a:t>Resistance to new ideas</a:t>
                      </a:r>
                      <a:endParaRPr lang="sl-SI" sz="1400" dirty="0"/>
                    </a:p>
                    <a:p>
                      <a:pPr marL="285750" indent="-285750">
                        <a:buFont typeface="Wingdings" panose="05000000000000000000" pitchFamily="2" charset="2"/>
                        <a:buChar char="§"/>
                      </a:pPr>
                      <a:r>
                        <a:rPr lang="en-GB" sz="1400" dirty="0"/>
                        <a:t>Doing the work instead of them</a:t>
                      </a:r>
                      <a:endParaRPr lang="sl-SI" sz="1400" dirty="0"/>
                    </a:p>
                    <a:p>
                      <a:pPr marL="285750" indent="-285750">
                        <a:buFont typeface="Wingdings" panose="05000000000000000000" pitchFamily="2" charset="2"/>
                        <a:buChar char="§"/>
                      </a:pPr>
                      <a:r>
                        <a:rPr lang="en-GB" sz="1400" dirty="0"/>
                        <a:t>Lack of praise and encouragement</a:t>
                      </a:r>
                      <a:endParaRPr lang="sl-SI" sz="1400" dirty="0"/>
                    </a:p>
                    <a:p>
                      <a:pPr marL="285750" indent="-285750">
                        <a:buFont typeface="Wingdings" panose="05000000000000000000" pitchFamily="2" charset="2"/>
                        <a:buChar char="§"/>
                      </a:pPr>
                      <a:r>
                        <a:rPr lang="en-GB" sz="1400" dirty="0"/>
                        <a:t>Age and work style differences</a:t>
                      </a:r>
                      <a:endParaRPr lang="sl-SI"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85750" indent="-285750">
                        <a:buFont typeface="Wingdings" panose="05000000000000000000" pitchFamily="2" charset="2"/>
                        <a:buChar char="§"/>
                      </a:pPr>
                      <a:r>
                        <a:rPr lang="en-GB" sz="1400" b="1" dirty="0"/>
                        <a:t>Interference and monitoring</a:t>
                      </a:r>
                      <a:endParaRPr lang="sl-SI" sz="1400" b="1" dirty="0"/>
                    </a:p>
                    <a:p>
                      <a:pPr marL="285750" indent="-285750">
                        <a:buFont typeface="Wingdings" panose="05000000000000000000" pitchFamily="2" charset="2"/>
                        <a:buChar char="§"/>
                      </a:pPr>
                      <a:r>
                        <a:rPr lang="en-GB" sz="1400" dirty="0"/>
                        <a:t>Resistance to new ideas </a:t>
                      </a:r>
                      <a:endParaRPr lang="sl-SI" sz="1400" dirty="0"/>
                    </a:p>
                    <a:p>
                      <a:pPr marL="285750" indent="-285750">
                        <a:buFont typeface="Wingdings" panose="05000000000000000000" pitchFamily="2" charset="2"/>
                        <a:buChar char="§"/>
                      </a:pPr>
                      <a:r>
                        <a:rPr lang="en-GB" sz="1400" dirty="0"/>
                        <a:t>Exclusion from the research group</a:t>
                      </a:r>
                      <a:endParaRPr lang="sl-SI"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85750" indent="-285750">
                        <a:buFont typeface="Wingdings" panose="05000000000000000000" pitchFamily="2" charset="2"/>
                        <a:buChar char="§"/>
                      </a:pPr>
                      <a:r>
                        <a:rPr lang="en-GB" sz="1400" b="1" dirty="0"/>
                        <a:t>Ambiguous messages and responses to work</a:t>
                      </a:r>
                      <a:endParaRPr lang="sl-SI" sz="1400" b="1" dirty="0"/>
                    </a:p>
                    <a:p>
                      <a:pPr marL="285750" indent="-285750">
                        <a:buFont typeface="Wingdings" panose="05000000000000000000" pitchFamily="2" charset="2"/>
                        <a:buChar char="§"/>
                      </a:pPr>
                      <a:r>
                        <a:rPr lang="en-GB" sz="1400" b="1" dirty="0"/>
                        <a:t>Lack of transparency in work</a:t>
                      </a:r>
                      <a:endParaRPr lang="sl-SI" sz="1400" b="1" dirty="0"/>
                    </a:p>
                    <a:p>
                      <a:pPr marL="285750" indent="-285750">
                        <a:buFont typeface="Wingdings" panose="05000000000000000000" pitchFamily="2" charset="2"/>
                        <a:buChar char="§"/>
                      </a:pPr>
                      <a:r>
                        <a:rPr lang="en-GB" sz="1400" b="1" dirty="0"/>
                        <a:t>Unreliability</a:t>
                      </a:r>
                      <a:endParaRPr lang="sl-SI" sz="1400" b="1" dirty="0"/>
                    </a:p>
                    <a:p>
                      <a:pPr marL="285750" indent="-285750">
                        <a:buFont typeface="Wingdings" panose="05000000000000000000" pitchFamily="2" charset="2"/>
                        <a:buChar char="§"/>
                      </a:pPr>
                      <a:r>
                        <a:rPr lang="en-GB" sz="1400" dirty="0"/>
                        <a:t>Lack of expertise</a:t>
                      </a:r>
                      <a:endParaRPr lang="sl-SI" sz="1400" dirty="0"/>
                    </a:p>
                    <a:p>
                      <a:pPr marL="285750" indent="-285750">
                        <a:buFont typeface="Wingdings" panose="05000000000000000000" pitchFamily="2" charset="2"/>
                        <a:buChar char="§"/>
                      </a:pPr>
                      <a:r>
                        <a:rPr lang="en-GB" sz="1400" b="1" dirty="0"/>
                        <a:t>Inadequate guidance and leadership</a:t>
                      </a:r>
                      <a:endParaRPr lang="sl-SI" sz="1400" b="1" dirty="0"/>
                    </a:p>
                    <a:p>
                      <a:pPr marL="285750" indent="-285750">
                        <a:buFont typeface="Wingdings" panose="05000000000000000000" pitchFamily="2" charset="2"/>
                        <a:buChar char="§"/>
                      </a:pPr>
                      <a:r>
                        <a:rPr lang="en-GB" sz="1400" dirty="0"/>
                        <a:t>Insufficient guidance towards international collaboration and networking</a:t>
                      </a:r>
                      <a:endParaRPr lang="sl-SI"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85750" indent="-285750">
                        <a:buFont typeface="Wingdings" panose="05000000000000000000" pitchFamily="2" charset="2"/>
                        <a:buChar char="§"/>
                      </a:pPr>
                      <a:r>
                        <a:rPr lang="en-GB" sz="1400" b="1" dirty="0"/>
                        <a:t>Exclusion from the research group</a:t>
                      </a:r>
                      <a:endParaRPr lang="sl-SI" sz="1400" b="1" dirty="0"/>
                    </a:p>
                    <a:p>
                      <a:pPr marL="285750" indent="-285750">
                        <a:buFont typeface="Wingdings" panose="05000000000000000000" pitchFamily="2" charset="2"/>
                        <a:buChar char="§"/>
                      </a:pPr>
                      <a:r>
                        <a:rPr lang="en-GB" sz="1400" b="1" dirty="0"/>
                        <a:t>Insufficient guidance towards international collaboration and networking</a:t>
                      </a:r>
                      <a:endParaRPr lang="sl-SI" sz="1600" b="1"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753396383"/>
                  </a:ext>
                </a:extLst>
              </a:tr>
            </a:tbl>
          </a:graphicData>
        </a:graphic>
      </p:graphicFrame>
      <p:sp>
        <p:nvSpPr>
          <p:cNvPr id="9" name="TextBox 8">
            <a:extLst>
              <a:ext uri="{FF2B5EF4-FFF2-40B4-BE49-F238E27FC236}">
                <a16:creationId xmlns:a16="http://schemas.microsoft.com/office/drawing/2014/main" id="{B3060F91-1C1C-51B8-8C90-B799A632879A}"/>
              </a:ext>
            </a:extLst>
          </p:cNvPr>
          <p:cNvSpPr txBox="1"/>
          <p:nvPr/>
        </p:nvSpPr>
        <p:spPr>
          <a:xfrm>
            <a:off x="2435382" y="1524258"/>
            <a:ext cx="2598388" cy="4832092"/>
          </a:xfrm>
          <a:prstGeom prst="rect">
            <a:avLst/>
          </a:prstGeom>
          <a:solidFill>
            <a:schemeClr val="accent1">
              <a:lumMod val="90000"/>
            </a:schemeClr>
          </a:solidFill>
        </p:spPr>
        <p:txBody>
          <a:bodyPr wrap="square" rtlCol="0">
            <a:spAutoFit/>
          </a:bodyPr>
          <a:lstStyle/>
          <a:p>
            <a:r>
              <a:rPr lang="en-GB" sz="1400" i="1" dirty="0"/>
              <a:t>"Hmm, yeah, I think in the end, he just got too involved in this micro-management and control, which didn't seem like a good practice to me... in the end, he wanted to control too much, even my, you know, private life eventually. For example, at that time, I was quite active on Twitter, and he actually went to read my Twitter and calculated how many tweets I posted per day, which isn't actually a high number. But to him, it seemed like a lot, and he started meddling in things he shouldn't have. Things that weren't his concern, he as an employer, as a mentor, doesn't have the right to interfere so much in my personal decisions.„</a:t>
            </a:r>
            <a:r>
              <a:rPr lang="sl-SI" sz="1400" i="1" dirty="0"/>
              <a:t> </a:t>
            </a:r>
            <a:r>
              <a:rPr lang="sl-SI" sz="1400" dirty="0"/>
              <a:t>(DR4)</a:t>
            </a:r>
          </a:p>
        </p:txBody>
      </p:sp>
      <p:sp>
        <p:nvSpPr>
          <p:cNvPr id="11" name="TextBox 10">
            <a:extLst>
              <a:ext uri="{FF2B5EF4-FFF2-40B4-BE49-F238E27FC236}">
                <a16:creationId xmlns:a16="http://schemas.microsoft.com/office/drawing/2014/main" id="{6BDFC081-8582-6B21-9684-7C99C5365118}"/>
              </a:ext>
            </a:extLst>
          </p:cNvPr>
          <p:cNvSpPr txBox="1"/>
          <p:nvPr/>
        </p:nvSpPr>
        <p:spPr>
          <a:xfrm>
            <a:off x="5145031" y="2132246"/>
            <a:ext cx="6097508" cy="2308324"/>
          </a:xfrm>
          <a:prstGeom prst="rect">
            <a:avLst/>
          </a:prstGeom>
          <a:solidFill>
            <a:schemeClr val="accent1">
              <a:lumMod val="90000"/>
            </a:schemeClr>
          </a:solidFill>
        </p:spPr>
        <p:txBody>
          <a:bodyPr wrap="square">
            <a:spAutoFit/>
          </a:bodyPr>
          <a:lstStyle/>
          <a:p>
            <a:r>
              <a:rPr lang="en-GB" sz="1800" i="1" dirty="0"/>
              <a:t>"We also never-, there was never a discussion about maybe preparing a research project together, or in that sense, no. Maybe in the future, I don't know... For instance, I wasn't at all involved in the institution's environment where I did my doctorate, as I said, I'm more in the institution where I studied my primary field, so yeah, yeah, you see the difference. Nobody knows me there, at the doctoral level..." </a:t>
            </a:r>
            <a:r>
              <a:rPr lang="en-GB" sz="1800" dirty="0"/>
              <a:t>(DR1)</a:t>
            </a:r>
            <a:endParaRPr lang="sl-SI" sz="1800" dirty="0"/>
          </a:p>
        </p:txBody>
      </p:sp>
    </p:spTree>
    <p:extLst>
      <p:ext uri="{BB962C8B-B14F-4D97-AF65-F5344CB8AC3E}">
        <p14:creationId xmlns:p14="http://schemas.microsoft.com/office/powerpoint/2010/main" val="248042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36035-F998-00C1-EDF7-7358F5C4BC22}"/>
              </a:ext>
            </a:extLst>
          </p:cNvPr>
          <p:cNvSpPr>
            <a:spLocks noGrp="1"/>
          </p:cNvSpPr>
          <p:nvPr>
            <p:ph type="title"/>
          </p:nvPr>
        </p:nvSpPr>
        <p:spPr/>
        <p:txBody>
          <a:bodyPr/>
          <a:lstStyle/>
          <a:p>
            <a:r>
              <a:rPr lang="sl-SI" dirty="0"/>
              <a:t>Mentor‘s types and their Characteristics</a:t>
            </a:r>
            <a:endParaRPr lang="LID4096" dirty="0"/>
          </a:p>
        </p:txBody>
      </p:sp>
      <p:sp>
        <p:nvSpPr>
          <p:cNvPr id="4" name="Date Placeholder 3">
            <a:extLst>
              <a:ext uri="{FF2B5EF4-FFF2-40B4-BE49-F238E27FC236}">
                <a16:creationId xmlns:a16="http://schemas.microsoft.com/office/drawing/2014/main" id="{5852EDA6-C50D-439F-6DD6-875029BC0B27}"/>
              </a:ext>
            </a:extLst>
          </p:cNvPr>
          <p:cNvSpPr>
            <a:spLocks noGrp="1"/>
          </p:cNvSpPr>
          <p:nvPr>
            <p:ph type="dt" sz="half" idx="10"/>
          </p:nvPr>
        </p:nvSpPr>
        <p:spPr/>
        <p:txBody>
          <a:bodyPr/>
          <a:lstStyle/>
          <a:p>
            <a:r>
              <a:rPr lang="en-US" dirty="0"/>
              <a:t>20</a:t>
            </a:r>
            <a:r>
              <a:rPr lang="sl-SI" dirty="0"/>
              <a:t>23</a:t>
            </a:r>
            <a:endParaRPr lang="en-US" dirty="0"/>
          </a:p>
        </p:txBody>
      </p:sp>
      <p:sp>
        <p:nvSpPr>
          <p:cNvPr id="5" name="Footer Placeholder 4">
            <a:extLst>
              <a:ext uri="{FF2B5EF4-FFF2-40B4-BE49-F238E27FC236}">
                <a16:creationId xmlns:a16="http://schemas.microsoft.com/office/drawing/2014/main" id="{E532BCB2-2EC4-581D-E9EC-70861CF9DD73}"/>
              </a:ext>
            </a:extLst>
          </p:cNvPr>
          <p:cNvSpPr>
            <a:spLocks noGrp="1"/>
          </p:cNvSpPr>
          <p:nvPr>
            <p:ph type="ftr" sz="quarter" idx="11"/>
          </p:nvPr>
        </p:nvSpPr>
        <p:spPr/>
        <p:txBody>
          <a:bodyPr/>
          <a:lstStyle/>
          <a:p>
            <a:r>
              <a:rPr lang="sl-SI" dirty="0"/>
              <a:t>EUROPEAN CONFERENCE ON SOCIAL NETWORKS (EUSN)</a:t>
            </a:r>
            <a:endParaRPr lang="en-US" dirty="0"/>
          </a:p>
        </p:txBody>
      </p:sp>
      <p:sp>
        <p:nvSpPr>
          <p:cNvPr id="6" name="Slide Number Placeholder 5">
            <a:extLst>
              <a:ext uri="{FF2B5EF4-FFF2-40B4-BE49-F238E27FC236}">
                <a16:creationId xmlns:a16="http://schemas.microsoft.com/office/drawing/2014/main" id="{78F4E017-F7F3-9469-3C4E-E8757B85A559}"/>
              </a:ext>
            </a:extLst>
          </p:cNvPr>
          <p:cNvSpPr>
            <a:spLocks noGrp="1"/>
          </p:cNvSpPr>
          <p:nvPr>
            <p:ph type="sldNum" sz="quarter" idx="12"/>
          </p:nvPr>
        </p:nvSpPr>
        <p:spPr/>
        <p:txBody>
          <a:bodyPr/>
          <a:lstStyle/>
          <a:p>
            <a:fld id="{A49DFD55-3C28-40EF-9E31-A92D2E4017FF}" type="slidenum">
              <a:rPr lang="en-US" smtClean="0"/>
              <a:pPr/>
              <a:t>17</a:t>
            </a:fld>
            <a:endParaRPr lang="en-US" dirty="0"/>
          </a:p>
        </p:txBody>
      </p:sp>
      <p:graphicFrame>
        <p:nvGraphicFramePr>
          <p:cNvPr id="7" name="Table 7">
            <a:extLst>
              <a:ext uri="{FF2B5EF4-FFF2-40B4-BE49-F238E27FC236}">
                <a16:creationId xmlns:a16="http://schemas.microsoft.com/office/drawing/2014/main" id="{C9179677-5848-6845-9812-E0C8484EBDE7}"/>
              </a:ext>
            </a:extLst>
          </p:cNvPr>
          <p:cNvGraphicFramePr>
            <a:graphicFrameLocks noGrp="1"/>
          </p:cNvGraphicFramePr>
          <p:nvPr>
            <p:extLst>
              <p:ext uri="{D42A27DB-BD31-4B8C-83A1-F6EECF244321}">
                <p14:modId xmlns:p14="http://schemas.microsoft.com/office/powerpoint/2010/main" val="3762267912"/>
              </p:ext>
            </p:extLst>
          </p:nvPr>
        </p:nvGraphicFramePr>
        <p:xfrm>
          <a:off x="577794" y="1419381"/>
          <a:ext cx="11036412" cy="4577080"/>
        </p:xfrm>
        <a:graphic>
          <a:graphicData uri="http://schemas.openxmlformats.org/drawingml/2006/table">
            <a:tbl>
              <a:tblPr firstRow="1" bandRow="1">
                <a:tableStyleId>{6E25E649-3F16-4E02-A733-19D2CDBF48F0}</a:tableStyleId>
              </a:tblPr>
              <a:tblGrid>
                <a:gridCol w="2759103">
                  <a:extLst>
                    <a:ext uri="{9D8B030D-6E8A-4147-A177-3AD203B41FA5}">
                      <a16:colId xmlns:a16="http://schemas.microsoft.com/office/drawing/2014/main" val="2614895736"/>
                    </a:ext>
                  </a:extLst>
                </a:gridCol>
                <a:gridCol w="2759103">
                  <a:extLst>
                    <a:ext uri="{9D8B030D-6E8A-4147-A177-3AD203B41FA5}">
                      <a16:colId xmlns:a16="http://schemas.microsoft.com/office/drawing/2014/main" val="1887115383"/>
                    </a:ext>
                  </a:extLst>
                </a:gridCol>
                <a:gridCol w="2759103">
                  <a:extLst>
                    <a:ext uri="{9D8B030D-6E8A-4147-A177-3AD203B41FA5}">
                      <a16:colId xmlns:a16="http://schemas.microsoft.com/office/drawing/2014/main" val="242807191"/>
                    </a:ext>
                  </a:extLst>
                </a:gridCol>
                <a:gridCol w="2759103">
                  <a:extLst>
                    <a:ext uri="{9D8B030D-6E8A-4147-A177-3AD203B41FA5}">
                      <a16:colId xmlns:a16="http://schemas.microsoft.com/office/drawing/2014/main" val="2852123729"/>
                    </a:ext>
                  </a:extLst>
                </a:gridCol>
              </a:tblGrid>
              <a:tr h="370840">
                <a:tc>
                  <a:txBody>
                    <a:bodyPr/>
                    <a:lstStyle/>
                    <a:p>
                      <a:pPr algn="ctr"/>
                      <a:r>
                        <a:rPr lang="sl-SI" dirty="0">
                          <a:solidFill>
                            <a:schemeClr val="tx1"/>
                          </a:solidFill>
                        </a:rPr>
                        <a:t>MENTOR MANAGER</a:t>
                      </a:r>
                      <a:endParaRPr lang="LID4096" dirty="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algn="ctr"/>
                      <a:r>
                        <a:rPr lang="sl-SI" dirty="0">
                          <a:solidFill>
                            <a:schemeClr val="tx1"/>
                          </a:solidFill>
                        </a:rPr>
                        <a:t>PARENT MENTOR</a:t>
                      </a:r>
                      <a:endParaRPr lang="LID4096"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sl-SI" dirty="0">
                          <a:solidFill>
                            <a:schemeClr val="tx1"/>
                          </a:solidFill>
                        </a:rPr>
                        <a:t>COLLEGIAL MENTOR</a:t>
                      </a:r>
                      <a:endParaRPr lang="LID4096"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sl-SI" dirty="0">
                          <a:solidFill>
                            <a:schemeClr val="tx1"/>
                          </a:solidFill>
                        </a:rPr>
                        <a:t>FORMAL MENTOR</a:t>
                      </a:r>
                      <a:endParaRPr lang="LID4096" dirty="0">
                        <a:solidFill>
                          <a:schemeClr val="tx1"/>
                        </a:solidFill>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11985634"/>
                  </a:ext>
                </a:extLst>
              </a:tr>
              <a:tr h="370840">
                <a:tc>
                  <a:txBody>
                    <a:bodyPr/>
                    <a:lstStyle/>
                    <a:p>
                      <a:pPr lvl="0">
                        <a:buFont typeface="Courier New" panose="02070309020205020404" pitchFamily="49" charset="0"/>
                        <a:buChar char="o"/>
                      </a:pPr>
                      <a:r>
                        <a:rPr lang="sl-SI" sz="1400" dirty="0"/>
                        <a:t> S</a:t>
                      </a:r>
                      <a:r>
                        <a:rPr lang="en-GB" sz="1400" dirty="0"/>
                        <a:t>ets </a:t>
                      </a:r>
                      <a:r>
                        <a:rPr lang="en-GB" sz="1400" b="1" dirty="0"/>
                        <a:t>clear expectations and deadlines</a:t>
                      </a:r>
                      <a:r>
                        <a:rPr lang="en-GB" sz="1400" dirty="0"/>
                        <a:t> for the mentee's work</a:t>
                      </a:r>
                      <a:r>
                        <a:rPr lang="sl-SI" sz="1400" dirty="0"/>
                        <a:t>, </a:t>
                      </a:r>
                    </a:p>
                    <a:p>
                      <a:pPr lvl="0">
                        <a:buFont typeface="Courier New" panose="02070309020205020404" pitchFamily="49" charset="0"/>
                        <a:buChar char="o"/>
                      </a:pPr>
                      <a:endParaRPr lang="sl-SI" sz="1400" dirty="0"/>
                    </a:p>
                    <a:p>
                      <a:pPr lvl="0">
                        <a:buFont typeface="Courier New" panose="02070309020205020404" pitchFamily="49" charset="0"/>
                        <a:buChar char="o"/>
                      </a:pPr>
                      <a:r>
                        <a:rPr lang="sl-SI" sz="1400" dirty="0"/>
                        <a:t> </a:t>
                      </a:r>
                      <a:r>
                        <a:rPr lang="en-GB" sz="1400" dirty="0"/>
                        <a:t>regularly </a:t>
                      </a:r>
                      <a:r>
                        <a:rPr lang="en-GB" sz="1400" b="1" dirty="0"/>
                        <a:t>monitors the mentee's progress, providing feedback and comments</a:t>
                      </a:r>
                      <a:r>
                        <a:rPr lang="sl-SI" sz="1400" dirty="0"/>
                        <a:t>,</a:t>
                      </a:r>
                    </a:p>
                    <a:p>
                      <a:pPr lvl="0">
                        <a:buFont typeface="Courier New" panose="02070309020205020404" pitchFamily="49" charset="0"/>
                        <a:buChar char="o"/>
                      </a:pPr>
                      <a:endParaRPr lang="sl-SI" sz="1400" dirty="0"/>
                    </a:p>
                    <a:p>
                      <a:pPr lvl="0">
                        <a:buFont typeface="Courier New" panose="02070309020205020404" pitchFamily="49" charset="0"/>
                        <a:buChar char="o"/>
                      </a:pPr>
                      <a:r>
                        <a:rPr lang="sl-SI" sz="1400" dirty="0"/>
                        <a:t> </a:t>
                      </a:r>
                      <a:r>
                        <a:rPr lang="en-GB" sz="1400" dirty="0"/>
                        <a:t>demands that the mentee achieves certain </a:t>
                      </a:r>
                      <a:r>
                        <a:rPr lang="en-GB" sz="1400" b="1" dirty="0"/>
                        <a:t>standards of research work and performance</a:t>
                      </a:r>
                      <a:r>
                        <a:rPr lang="en-GB" sz="1400" dirty="0"/>
                        <a:t>, </a:t>
                      </a:r>
                      <a:endParaRPr lang="sl-SI" sz="1400" dirty="0"/>
                    </a:p>
                    <a:p>
                      <a:pPr lvl="0">
                        <a:buFont typeface="Courier New" panose="02070309020205020404" pitchFamily="49" charset="0"/>
                        <a:buChar char="o"/>
                      </a:pPr>
                      <a:endParaRPr lang="sl-SI" sz="1400" dirty="0"/>
                    </a:p>
                    <a:p>
                      <a:pPr lvl="0">
                        <a:buFont typeface="Courier New" panose="02070309020205020404" pitchFamily="49" charset="0"/>
                        <a:buChar char="o"/>
                      </a:pPr>
                      <a:r>
                        <a:rPr lang="sl-SI" sz="1400" dirty="0"/>
                        <a:t> </a:t>
                      </a:r>
                      <a:r>
                        <a:rPr lang="en-GB" sz="1400" dirty="0"/>
                        <a:t>provides </a:t>
                      </a:r>
                      <a:r>
                        <a:rPr lang="en-GB" sz="1400" b="1" dirty="0"/>
                        <a:t>structure and guidance </a:t>
                      </a:r>
                      <a:r>
                        <a:rPr lang="en-GB" sz="1400" dirty="0"/>
                        <a:t>to the mentee, </a:t>
                      </a:r>
                      <a:endParaRPr lang="sl-SI" sz="1400" dirty="0"/>
                    </a:p>
                    <a:p>
                      <a:pPr lvl="0">
                        <a:buFont typeface="Courier New" panose="02070309020205020404" pitchFamily="49" charset="0"/>
                        <a:buChar char="o"/>
                      </a:pPr>
                      <a:endParaRPr lang="sl-SI" sz="1400" dirty="0"/>
                    </a:p>
                    <a:p>
                      <a:pPr lvl="0">
                        <a:buFont typeface="Courier New" panose="02070309020205020404" pitchFamily="49" charset="0"/>
                        <a:buChar char="o"/>
                      </a:pPr>
                      <a:r>
                        <a:rPr lang="sl-SI" sz="1400" dirty="0"/>
                        <a:t> </a:t>
                      </a:r>
                      <a:r>
                        <a:rPr lang="en-GB" sz="1400" dirty="0"/>
                        <a:t>to a certain ext</a:t>
                      </a:r>
                      <a:r>
                        <a:rPr lang="sl-SI" sz="1400" dirty="0"/>
                        <a:t>ent </a:t>
                      </a:r>
                      <a:r>
                        <a:rPr lang="en-GB" sz="1400" b="1" dirty="0"/>
                        <a:t>limits the mentee's autonomy</a:t>
                      </a:r>
                      <a:r>
                        <a:rPr lang="en-GB" sz="1400" dirty="0"/>
                        <a:t> and more spontaneous actions.</a:t>
                      </a:r>
                      <a:endParaRPr lang="sl-SI" sz="1200" dirty="0"/>
                    </a:p>
                    <a:p>
                      <a:endParaRPr lang="LID4096" dirty="0"/>
                    </a:p>
                  </a:txBody>
                  <a:tcPr>
                    <a:lnR w="12700" cap="flat" cmpd="sng" algn="ctr">
                      <a:solidFill>
                        <a:schemeClr val="tx1"/>
                      </a:solidFill>
                      <a:prstDash val="solid"/>
                      <a:round/>
                      <a:headEnd type="none" w="med" len="med"/>
                      <a:tailEnd type="none" w="med" len="med"/>
                    </a:lnR>
                  </a:tcPr>
                </a:tc>
                <a:tc>
                  <a:txBody>
                    <a:bodyPr/>
                    <a:lstStyle/>
                    <a:p>
                      <a:pPr lvl="0">
                        <a:buFont typeface="Courier New" panose="02070309020205020404" pitchFamily="49" charset="0"/>
                        <a:buChar char="o"/>
                      </a:pPr>
                      <a:r>
                        <a:rPr lang="sl-SI" sz="1400" dirty="0"/>
                        <a:t> E</a:t>
                      </a:r>
                      <a:r>
                        <a:rPr lang="en-GB" sz="1400" dirty="0"/>
                        <a:t>stablishes </a:t>
                      </a:r>
                      <a:r>
                        <a:rPr lang="en-GB" sz="1400" b="1" dirty="0"/>
                        <a:t>strong trust </a:t>
                      </a:r>
                      <a:r>
                        <a:rPr lang="en-GB" sz="1400" dirty="0"/>
                        <a:t>with their mentee,</a:t>
                      </a:r>
                      <a:endParaRPr lang="sl-SI" sz="1400" dirty="0"/>
                    </a:p>
                    <a:p>
                      <a:pPr lvl="0">
                        <a:buFont typeface="Courier New" panose="02070309020205020404" pitchFamily="49" charset="0"/>
                        <a:buChar char="o"/>
                      </a:pPr>
                      <a:endParaRPr lang="sl-SI" sz="1400" dirty="0"/>
                    </a:p>
                    <a:p>
                      <a:pPr lvl="0">
                        <a:buFont typeface="Courier New" panose="02070309020205020404" pitchFamily="49" charset="0"/>
                        <a:buChar char="o"/>
                      </a:pPr>
                      <a:r>
                        <a:rPr lang="sl-SI" sz="1400" dirty="0"/>
                        <a:t> </a:t>
                      </a:r>
                      <a:r>
                        <a:rPr lang="en-GB" sz="1400" dirty="0"/>
                        <a:t>focus</a:t>
                      </a:r>
                      <a:r>
                        <a:rPr lang="sl-SI" sz="1400" dirty="0"/>
                        <a:t>es</a:t>
                      </a:r>
                      <a:r>
                        <a:rPr lang="en-GB" sz="1400" dirty="0"/>
                        <a:t> on guiding the mentee, providing </a:t>
                      </a:r>
                      <a:r>
                        <a:rPr lang="en-GB" sz="1400" b="1" dirty="0"/>
                        <a:t>support, both academically and emotionally</a:t>
                      </a:r>
                      <a:r>
                        <a:rPr lang="en-GB" sz="1400" dirty="0"/>
                        <a:t>, </a:t>
                      </a:r>
                      <a:endParaRPr lang="sl-SI" sz="1400" dirty="0"/>
                    </a:p>
                    <a:p>
                      <a:pPr lvl="0">
                        <a:buFont typeface="Courier New" panose="02070309020205020404" pitchFamily="49" charset="0"/>
                        <a:buChar char="o"/>
                      </a:pPr>
                      <a:endParaRPr lang="sl-SI" sz="1400" dirty="0"/>
                    </a:p>
                    <a:p>
                      <a:pPr lvl="0">
                        <a:buFont typeface="Courier New" panose="02070309020205020404" pitchFamily="49" charset="0"/>
                        <a:buChar char="o"/>
                      </a:pPr>
                      <a:r>
                        <a:rPr lang="sl-SI" sz="1400" dirty="0"/>
                        <a:t> </a:t>
                      </a:r>
                      <a:r>
                        <a:rPr lang="en-GB" sz="1400" b="1" dirty="0"/>
                        <a:t>challenges the mentee </a:t>
                      </a:r>
                      <a:r>
                        <a:rPr lang="en-GB" sz="1400" dirty="0"/>
                        <a:t>to achieve their goals, </a:t>
                      </a:r>
                      <a:endParaRPr lang="sl-SI" sz="1400" dirty="0"/>
                    </a:p>
                    <a:p>
                      <a:pPr lvl="0">
                        <a:buFont typeface="Courier New" panose="02070309020205020404" pitchFamily="49" charset="0"/>
                        <a:buChar char="o"/>
                      </a:pPr>
                      <a:endParaRPr lang="sl-SI" sz="1400" dirty="0"/>
                    </a:p>
                    <a:p>
                      <a:pPr lvl="0">
                        <a:buFont typeface="Courier New" panose="02070309020205020404" pitchFamily="49" charset="0"/>
                        <a:buChar char="o"/>
                      </a:pPr>
                      <a:r>
                        <a:rPr lang="sl-SI" sz="1400" dirty="0"/>
                        <a:t> </a:t>
                      </a:r>
                      <a:r>
                        <a:rPr lang="en-GB" sz="1400" dirty="0"/>
                        <a:t>foster</a:t>
                      </a:r>
                      <a:r>
                        <a:rPr lang="sl-SI" sz="1400" dirty="0"/>
                        <a:t>s</a:t>
                      </a:r>
                      <a:r>
                        <a:rPr lang="en-GB" sz="1400" dirty="0"/>
                        <a:t> their </a:t>
                      </a:r>
                      <a:r>
                        <a:rPr lang="en-GB" sz="1400" b="1" dirty="0"/>
                        <a:t>growth in skills and competencies</a:t>
                      </a:r>
                      <a:r>
                        <a:rPr lang="sl-SI" sz="1400" dirty="0"/>
                        <a:t>,</a:t>
                      </a:r>
                    </a:p>
                    <a:p>
                      <a:pPr lvl="0">
                        <a:buFont typeface="Courier New" panose="02070309020205020404" pitchFamily="49" charset="0"/>
                        <a:buChar char="o"/>
                      </a:pPr>
                      <a:endParaRPr lang="sl-SI" sz="1400" dirty="0"/>
                    </a:p>
                    <a:p>
                      <a:pPr lvl="0">
                        <a:buFont typeface="Courier New" panose="02070309020205020404" pitchFamily="49" charset="0"/>
                        <a:buChar char="o"/>
                      </a:pPr>
                      <a:r>
                        <a:rPr lang="sl-SI" sz="1400" dirty="0"/>
                        <a:t> provides </a:t>
                      </a:r>
                      <a:r>
                        <a:rPr lang="en-GB" sz="1400" b="1" dirty="0"/>
                        <a:t>respect for the mentee as an individual and a researcher</a:t>
                      </a:r>
                      <a:r>
                        <a:rPr lang="sl-SI" sz="1400" b="1" dirty="0"/>
                        <a:t>.</a:t>
                      </a:r>
                      <a:endParaRPr lang="LID4096"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lvl="0">
                        <a:buFont typeface="Courier New" panose="02070309020205020404" pitchFamily="49" charset="0"/>
                        <a:buChar char="o"/>
                      </a:pPr>
                      <a:r>
                        <a:rPr lang="sl-SI" sz="1400" dirty="0"/>
                        <a:t> T</a:t>
                      </a:r>
                      <a:r>
                        <a:rPr lang="en-GB" sz="1400" dirty="0"/>
                        <a:t>reats their mentees more as </a:t>
                      </a:r>
                      <a:r>
                        <a:rPr lang="en-GB" sz="1400" b="1" dirty="0"/>
                        <a:t>colleagues and collaborators </a:t>
                      </a:r>
                      <a:r>
                        <a:rPr lang="en-GB" sz="1400" dirty="0"/>
                        <a:t>rather than students or subordinates</a:t>
                      </a:r>
                      <a:r>
                        <a:rPr lang="sl-SI" sz="1400" dirty="0"/>
                        <a:t>,</a:t>
                      </a:r>
                    </a:p>
                    <a:p>
                      <a:pPr lvl="0">
                        <a:buFont typeface="Courier New" panose="02070309020205020404" pitchFamily="49" charset="0"/>
                        <a:buChar char="o"/>
                      </a:pPr>
                      <a:endParaRPr lang="sl-SI" sz="1400" dirty="0"/>
                    </a:p>
                    <a:p>
                      <a:pPr lvl="0">
                        <a:buFont typeface="Courier New" panose="02070309020205020404" pitchFamily="49" charset="0"/>
                        <a:buChar char="o"/>
                      </a:pPr>
                      <a:r>
                        <a:rPr lang="sl-SI" sz="1400" dirty="0"/>
                        <a:t> </a:t>
                      </a:r>
                      <a:r>
                        <a:rPr lang="en-GB" sz="1400" b="1" dirty="0"/>
                        <a:t>share</a:t>
                      </a:r>
                      <a:r>
                        <a:rPr lang="sl-SI" sz="1400" b="1" dirty="0"/>
                        <a:t>s</a:t>
                      </a:r>
                      <a:r>
                        <a:rPr lang="en-GB" sz="1400" b="1" dirty="0"/>
                        <a:t> their knowledge </a:t>
                      </a:r>
                      <a:r>
                        <a:rPr lang="en-GB" sz="1400" dirty="0"/>
                        <a:t>and expertise with the mentee</a:t>
                      </a:r>
                      <a:r>
                        <a:rPr lang="sl-SI" sz="1400" dirty="0"/>
                        <a:t>,</a:t>
                      </a:r>
                    </a:p>
                    <a:p>
                      <a:pPr lvl="0">
                        <a:buFont typeface="Courier New" panose="02070309020205020404" pitchFamily="49" charset="0"/>
                        <a:buChar char="o"/>
                      </a:pPr>
                      <a:endParaRPr lang="sl-SI" sz="1400" dirty="0"/>
                    </a:p>
                    <a:p>
                      <a:pPr lvl="0">
                        <a:buFont typeface="Courier New" panose="02070309020205020404" pitchFamily="49" charset="0"/>
                        <a:buChar char="o"/>
                      </a:pPr>
                      <a:r>
                        <a:rPr lang="sl-SI" sz="1400" dirty="0"/>
                        <a:t> </a:t>
                      </a:r>
                      <a:r>
                        <a:rPr lang="en-GB" sz="1400" dirty="0"/>
                        <a:t>expect the mentee to be </a:t>
                      </a:r>
                      <a:r>
                        <a:rPr lang="en-GB" sz="1400" b="1" dirty="0"/>
                        <a:t>active in the mentoring relationship</a:t>
                      </a:r>
                      <a:r>
                        <a:rPr lang="sl-SI" sz="1400" dirty="0"/>
                        <a:t>, </a:t>
                      </a:r>
                    </a:p>
                    <a:p>
                      <a:pPr lvl="0">
                        <a:buFont typeface="Courier New" panose="02070309020205020404" pitchFamily="49" charset="0"/>
                        <a:buChar char="o"/>
                      </a:pPr>
                      <a:endParaRPr lang="sl-SI" sz="1400" dirty="0"/>
                    </a:p>
                    <a:p>
                      <a:pPr lvl="0">
                        <a:buFont typeface="Courier New" panose="02070309020205020404" pitchFamily="49" charset="0"/>
                        <a:buChar char="o"/>
                      </a:pPr>
                      <a:r>
                        <a:rPr lang="sl-SI" sz="1400" dirty="0"/>
                        <a:t> </a:t>
                      </a:r>
                      <a:r>
                        <a:rPr lang="en-GB" sz="1400" dirty="0"/>
                        <a:t>provides </a:t>
                      </a:r>
                      <a:r>
                        <a:rPr lang="en-GB" sz="1400" b="1" dirty="0"/>
                        <a:t>guidance, support, encouragement, and helps the mentee develop the skills and competencies </a:t>
                      </a:r>
                      <a:r>
                        <a:rPr lang="en-GB" sz="1400" dirty="0"/>
                        <a:t>needed to complete their doctoral studies, as well as those relevant for their future professional career. </a:t>
                      </a:r>
                      <a:endParaRPr lang="sl-SI" sz="1400" dirty="0"/>
                    </a:p>
                    <a:p>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lvl="0">
                        <a:buFont typeface="Courier New" panose="02070309020205020404" pitchFamily="49" charset="0"/>
                        <a:buChar char="o"/>
                      </a:pPr>
                      <a:r>
                        <a:rPr lang="sl-SI" sz="1400" dirty="0"/>
                        <a:t> G</a:t>
                      </a:r>
                      <a:r>
                        <a:rPr lang="en-GB" sz="1400" dirty="0"/>
                        <a:t>uides an </a:t>
                      </a:r>
                      <a:r>
                        <a:rPr lang="en-GB" sz="1400" b="1" dirty="0"/>
                        <a:t>external doctoral candidate</a:t>
                      </a:r>
                      <a:r>
                        <a:rPr lang="en-GB" sz="1400" dirty="0"/>
                        <a:t>, forming a more </a:t>
                      </a:r>
                      <a:r>
                        <a:rPr lang="sl-SI" sz="1400" dirty="0"/>
                        <a:t>(</a:t>
                      </a:r>
                      <a:r>
                        <a:rPr lang="en-GB" sz="1400" dirty="0"/>
                        <a:t>formal relationship</a:t>
                      </a:r>
                      <a:r>
                        <a:rPr lang="sl-SI" sz="1400" dirty="0"/>
                        <a:t>),</a:t>
                      </a:r>
                    </a:p>
                    <a:p>
                      <a:pPr lvl="0">
                        <a:buFont typeface="Courier New" panose="02070309020205020404" pitchFamily="49" charset="0"/>
                        <a:buChar char="o"/>
                      </a:pPr>
                      <a:endParaRPr lang="sl-SI" sz="1400" dirty="0"/>
                    </a:p>
                    <a:p>
                      <a:pPr lvl="0">
                        <a:buFont typeface="Courier New" panose="02070309020205020404" pitchFamily="49" charset="0"/>
                        <a:buChar char="o"/>
                      </a:pPr>
                      <a:r>
                        <a:rPr lang="sl-SI" sz="1400" dirty="0"/>
                        <a:t> </a:t>
                      </a:r>
                      <a:r>
                        <a:rPr lang="en-GB" sz="1400" dirty="0"/>
                        <a:t>a mentee is </a:t>
                      </a:r>
                      <a:r>
                        <a:rPr lang="en-GB" sz="1400" b="1" dirty="0"/>
                        <a:t>not in contact </a:t>
                      </a:r>
                      <a:r>
                        <a:rPr lang="en-GB" sz="1400" dirty="0"/>
                        <a:t>with the mentor </a:t>
                      </a:r>
                      <a:r>
                        <a:rPr lang="en-GB" sz="1400" b="1" dirty="0"/>
                        <a:t>every day</a:t>
                      </a:r>
                      <a:r>
                        <a:rPr lang="en-GB" sz="1400" dirty="0"/>
                        <a:t>, </a:t>
                      </a:r>
                      <a:endParaRPr lang="sl-SI" sz="1400" dirty="0"/>
                    </a:p>
                    <a:p>
                      <a:pPr lvl="0">
                        <a:buFont typeface="Courier New" panose="02070309020205020404" pitchFamily="49" charset="0"/>
                        <a:buChar char="o"/>
                      </a:pPr>
                      <a:endParaRPr lang="sl-SI" sz="1400" dirty="0"/>
                    </a:p>
                    <a:p>
                      <a:pPr lvl="0">
                        <a:buFont typeface="Courier New" panose="02070309020205020404" pitchFamily="49" charset="0"/>
                        <a:buChar char="o"/>
                      </a:pPr>
                      <a:r>
                        <a:rPr lang="sl-SI" sz="1400" dirty="0"/>
                        <a:t> </a:t>
                      </a:r>
                      <a:r>
                        <a:rPr lang="en-GB" sz="1400" dirty="0"/>
                        <a:t>can be </a:t>
                      </a:r>
                      <a:r>
                        <a:rPr lang="en-GB" sz="1400" b="1" dirty="0"/>
                        <a:t>less personal, with more distance and strictly professional</a:t>
                      </a:r>
                      <a:r>
                        <a:rPr lang="sl-SI" sz="1400" dirty="0"/>
                        <a:t>,</a:t>
                      </a:r>
                    </a:p>
                    <a:p>
                      <a:pPr lvl="0">
                        <a:buFont typeface="Courier New" panose="02070309020205020404" pitchFamily="49" charset="0"/>
                        <a:buChar char="o"/>
                      </a:pPr>
                      <a:endParaRPr lang="sl-SI" sz="1400" dirty="0"/>
                    </a:p>
                    <a:p>
                      <a:pPr lvl="0">
                        <a:buFont typeface="Courier New" panose="02070309020205020404" pitchFamily="49" charset="0"/>
                        <a:buChar char="o"/>
                      </a:pPr>
                      <a:r>
                        <a:rPr lang="sl-SI" sz="1400" dirty="0"/>
                        <a:t> </a:t>
                      </a:r>
                      <a:r>
                        <a:rPr lang="en-GB" sz="1400" dirty="0"/>
                        <a:t>focuses on providing </a:t>
                      </a:r>
                      <a:r>
                        <a:rPr lang="en-GB" sz="1400" b="1" dirty="0"/>
                        <a:t>guidance, direction, offering expert advice, monitoring progress </a:t>
                      </a:r>
                      <a:r>
                        <a:rPr lang="en-GB" sz="1400" dirty="0"/>
                        <a:t>in the research field, and </a:t>
                      </a:r>
                      <a:r>
                        <a:rPr lang="en-GB" sz="1400" b="1" dirty="0"/>
                        <a:t>less on providing support, addressing mentee concerns, and other needs</a:t>
                      </a:r>
                      <a:r>
                        <a:rPr lang="en-GB" sz="1400" dirty="0"/>
                        <a:t>.</a:t>
                      </a:r>
                      <a:endParaRPr lang="sl-SI" sz="1400" dirty="0"/>
                    </a:p>
                    <a:p>
                      <a:endParaRPr lang="LID4096"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916841696"/>
                  </a:ext>
                </a:extLst>
              </a:tr>
            </a:tbl>
          </a:graphicData>
        </a:graphic>
      </p:graphicFrame>
    </p:spTree>
    <p:extLst>
      <p:ext uri="{BB962C8B-B14F-4D97-AF65-F5344CB8AC3E}">
        <p14:creationId xmlns:p14="http://schemas.microsoft.com/office/powerpoint/2010/main" val="303740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67546-010A-4299-8009-A4ACDE9FCC6B}"/>
              </a:ext>
            </a:extLst>
          </p:cNvPr>
          <p:cNvSpPr>
            <a:spLocks noGrp="1"/>
          </p:cNvSpPr>
          <p:nvPr>
            <p:ph type="title"/>
          </p:nvPr>
        </p:nvSpPr>
        <p:spPr>
          <a:xfrm>
            <a:off x="838200" y="341219"/>
            <a:ext cx="10515600" cy="1325563"/>
          </a:xfrm>
        </p:spPr>
        <p:txBody>
          <a:bodyPr/>
          <a:lstStyle/>
          <a:p>
            <a:r>
              <a:rPr lang="sl-SI" dirty="0" err="1"/>
              <a:t>Mentor‘s</a:t>
            </a:r>
            <a:r>
              <a:rPr lang="sl-SI" dirty="0"/>
              <a:t> </a:t>
            </a:r>
            <a:r>
              <a:rPr lang="sl-SI" dirty="0" err="1"/>
              <a:t>types</a:t>
            </a:r>
            <a:r>
              <a:rPr lang="sl-SI" dirty="0"/>
              <a:t> </a:t>
            </a:r>
            <a:r>
              <a:rPr lang="sl-SI" dirty="0" err="1"/>
              <a:t>and</a:t>
            </a:r>
            <a:r>
              <a:rPr lang="sl-SI" dirty="0"/>
              <a:t> </a:t>
            </a:r>
            <a:r>
              <a:rPr lang="sl-SI" dirty="0" err="1"/>
              <a:t>their</a:t>
            </a:r>
            <a:r>
              <a:rPr lang="sl-SI" dirty="0"/>
              <a:t> </a:t>
            </a:r>
            <a:r>
              <a:rPr lang="sl-SI" dirty="0" err="1"/>
              <a:t>Characteristics</a:t>
            </a:r>
            <a:r>
              <a:rPr lang="sl-SI" dirty="0"/>
              <a:t>: </a:t>
            </a:r>
            <a:r>
              <a:rPr lang="sl-SI" u="sng" dirty="0">
                <a:effectLst>
                  <a:outerShdw blurRad="38100" dist="38100" dir="2700000" algn="tl">
                    <a:srgbClr val="000000">
                      <a:alpha val="43137"/>
                    </a:srgbClr>
                  </a:outerShdw>
                </a:effectLst>
              </a:rPr>
              <a:t>Manager</a:t>
            </a:r>
          </a:p>
        </p:txBody>
      </p:sp>
      <p:sp>
        <p:nvSpPr>
          <p:cNvPr id="3" name="Table Placeholder 2">
            <a:extLst>
              <a:ext uri="{FF2B5EF4-FFF2-40B4-BE49-F238E27FC236}">
                <a16:creationId xmlns:a16="http://schemas.microsoft.com/office/drawing/2014/main" id="{6A921176-4452-9DB0-4441-C3F775F5268B}"/>
              </a:ext>
            </a:extLst>
          </p:cNvPr>
          <p:cNvSpPr>
            <a:spLocks noGrp="1"/>
          </p:cNvSpPr>
          <p:nvPr>
            <p:ph type="tbl" sz="quarter" idx="14"/>
          </p:nvPr>
        </p:nvSpPr>
        <p:spPr>
          <a:xfrm>
            <a:off x="838200" y="1494119"/>
            <a:ext cx="10515600" cy="4362176"/>
          </a:xfrm>
        </p:spPr>
        <p:txBody>
          <a:bodyPr>
            <a:normAutofit/>
          </a:bodyPr>
          <a:lstStyle/>
          <a:p>
            <a:r>
              <a:rPr lang="sl-SI" sz="1600" b="1" dirty="0"/>
              <a:t>Mentor manager </a:t>
            </a:r>
            <a:r>
              <a:rPr lang="sl-SI" sz="1600" dirty="0"/>
              <a:t>is a mentor </a:t>
            </a:r>
            <a:r>
              <a:rPr lang="en-GB" sz="1600" dirty="0"/>
              <a:t>who</a:t>
            </a:r>
            <a:r>
              <a:rPr lang="sl-SI" sz="1600" dirty="0"/>
              <a:t>:</a:t>
            </a:r>
          </a:p>
          <a:p>
            <a:pPr lvl="1">
              <a:buFont typeface="Courier New" panose="02070309020205020404" pitchFamily="49" charset="0"/>
              <a:buChar char="o"/>
            </a:pPr>
            <a:r>
              <a:rPr lang="en-GB" sz="1400" dirty="0"/>
              <a:t>sets clear expectations and deadlines for the mentee's work</a:t>
            </a:r>
            <a:r>
              <a:rPr lang="sl-SI" sz="1400" dirty="0"/>
              <a:t>, </a:t>
            </a:r>
          </a:p>
          <a:p>
            <a:pPr lvl="1">
              <a:buFont typeface="Courier New" panose="02070309020205020404" pitchFamily="49" charset="0"/>
              <a:buChar char="o"/>
            </a:pPr>
            <a:r>
              <a:rPr lang="en-GB" sz="1400" dirty="0"/>
              <a:t>regularly monitors the mentee's progress, providing feedback and comments</a:t>
            </a:r>
            <a:r>
              <a:rPr lang="sl-SI" sz="1400" dirty="0"/>
              <a:t>,</a:t>
            </a:r>
          </a:p>
          <a:p>
            <a:pPr lvl="1">
              <a:buFont typeface="Courier New" panose="02070309020205020404" pitchFamily="49" charset="0"/>
              <a:buChar char="o"/>
            </a:pPr>
            <a:r>
              <a:rPr lang="en-GB" sz="1400" dirty="0"/>
              <a:t>demands that the mentee achieves certain standards of research work and performance, </a:t>
            </a:r>
            <a:endParaRPr lang="sl-SI" sz="1400" dirty="0"/>
          </a:p>
          <a:p>
            <a:pPr lvl="1">
              <a:buFont typeface="Courier New" panose="02070309020205020404" pitchFamily="49" charset="0"/>
              <a:buChar char="o"/>
            </a:pPr>
            <a:r>
              <a:rPr lang="en-GB" sz="1400" dirty="0"/>
              <a:t>provides structure and guidance to the mentee, </a:t>
            </a:r>
            <a:endParaRPr lang="sl-SI" sz="1400" dirty="0"/>
          </a:p>
          <a:p>
            <a:pPr lvl="1">
              <a:buFont typeface="Courier New" panose="02070309020205020404" pitchFamily="49" charset="0"/>
              <a:buChar char="o"/>
            </a:pPr>
            <a:r>
              <a:rPr lang="en-GB" sz="1400" dirty="0"/>
              <a:t>to a certain ext</a:t>
            </a:r>
            <a:r>
              <a:rPr lang="sl-SI" sz="1400" dirty="0" err="1"/>
              <a:t>ent</a:t>
            </a:r>
            <a:r>
              <a:rPr lang="sl-SI" sz="1400" dirty="0"/>
              <a:t> </a:t>
            </a:r>
            <a:r>
              <a:rPr lang="en-GB" sz="1400" dirty="0"/>
              <a:t>limits the mentee's autonomy and more spontaneous actions.</a:t>
            </a:r>
            <a:endParaRPr lang="sl-SI" sz="1200" dirty="0"/>
          </a:p>
        </p:txBody>
      </p:sp>
      <p:sp>
        <p:nvSpPr>
          <p:cNvPr id="4" name="Date Placeholder 3">
            <a:extLst>
              <a:ext uri="{FF2B5EF4-FFF2-40B4-BE49-F238E27FC236}">
                <a16:creationId xmlns:a16="http://schemas.microsoft.com/office/drawing/2014/main" id="{864FCB26-FD52-2105-E6F2-04404081C48F}"/>
              </a:ext>
            </a:extLst>
          </p:cNvPr>
          <p:cNvSpPr>
            <a:spLocks noGrp="1"/>
          </p:cNvSpPr>
          <p:nvPr>
            <p:ph type="dt" sz="half" idx="10"/>
          </p:nvPr>
        </p:nvSpPr>
        <p:spPr/>
        <p:txBody>
          <a:bodyPr/>
          <a:lstStyle/>
          <a:p>
            <a:r>
              <a:rPr lang="en-US" dirty="0"/>
              <a:t>20</a:t>
            </a:r>
            <a:r>
              <a:rPr lang="sl-SI" dirty="0"/>
              <a:t>23</a:t>
            </a:r>
            <a:endParaRPr lang="en-US" dirty="0"/>
          </a:p>
        </p:txBody>
      </p:sp>
      <p:sp>
        <p:nvSpPr>
          <p:cNvPr id="5" name="Footer Placeholder 4">
            <a:extLst>
              <a:ext uri="{FF2B5EF4-FFF2-40B4-BE49-F238E27FC236}">
                <a16:creationId xmlns:a16="http://schemas.microsoft.com/office/drawing/2014/main" id="{E62232A0-16B7-8884-40F3-59F2A237D188}"/>
              </a:ext>
            </a:extLst>
          </p:cNvPr>
          <p:cNvSpPr>
            <a:spLocks noGrp="1"/>
          </p:cNvSpPr>
          <p:nvPr>
            <p:ph type="ftr" sz="quarter" idx="11"/>
          </p:nvPr>
        </p:nvSpPr>
        <p:spPr/>
        <p:txBody>
          <a:bodyPr/>
          <a:lstStyle/>
          <a:p>
            <a:r>
              <a:rPr lang="sl-SI" dirty="0"/>
              <a:t>EUROPEAN CONFERENCE ON SOCIAL NETWORKS (EUSN)</a:t>
            </a:r>
            <a:endParaRPr lang="en-US" dirty="0"/>
          </a:p>
        </p:txBody>
      </p:sp>
      <p:sp>
        <p:nvSpPr>
          <p:cNvPr id="6" name="Slide Number Placeholder 5">
            <a:extLst>
              <a:ext uri="{FF2B5EF4-FFF2-40B4-BE49-F238E27FC236}">
                <a16:creationId xmlns:a16="http://schemas.microsoft.com/office/drawing/2014/main" id="{57258E6C-3D46-DE20-4A70-F0B96BE845AF}"/>
              </a:ext>
            </a:extLst>
          </p:cNvPr>
          <p:cNvSpPr>
            <a:spLocks noGrp="1"/>
          </p:cNvSpPr>
          <p:nvPr>
            <p:ph type="sldNum" sz="quarter" idx="12"/>
          </p:nvPr>
        </p:nvSpPr>
        <p:spPr/>
        <p:txBody>
          <a:bodyPr/>
          <a:lstStyle/>
          <a:p>
            <a:fld id="{A49DFD55-3C28-40EF-9E31-A92D2E4017FF}" type="slidenum">
              <a:rPr lang="en-US" smtClean="0"/>
              <a:pPr/>
              <a:t>18</a:t>
            </a:fld>
            <a:endParaRPr lang="en-US" dirty="0"/>
          </a:p>
        </p:txBody>
      </p:sp>
      <p:graphicFrame>
        <p:nvGraphicFramePr>
          <p:cNvPr id="7" name="Table 7">
            <a:extLst>
              <a:ext uri="{FF2B5EF4-FFF2-40B4-BE49-F238E27FC236}">
                <a16:creationId xmlns:a16="http://schemas.microsoft.com/office/drawing/2014/main" id="{7F7C9040-F92B-A7A0-9221-B0CF4F0E1DA8}"/>
              </a:ext>
            </a:extLst>
          </p:cNvPr>
          <p:cNvGraphicFramePr>
            <a:graphicFrameLocks noGrp="1"/>
          </p:cNvGraphicFramePr>
          <p:nvPr>
            <p:extLst>
              <p:ext uri="{D42A27DB-BD31-4B8C-83A1-F6EECF244321}">
                <p14:modId xmlns:p14="http://schemas.microsoft.com/office/powerpoint/2010/main" val="1956793158"/>
              </p:ext>
            </p:extLst>
          </p:nvPr>
        </p:nvGraphicFramePr>
        <p:xfrm>
          <a:off x="788147" y="3214856"/>
          <a:ext cx="8128000" cy="3402870"/>
        </p:xfrm>
        <a:graphic>
          <a:graphicData uri="http://schemas.openxmlformats.org/drawingml/2006/table">
            <a:tbl>
              <a:tblPr firstRow="1" bandRow="1">
                <a:tableStyleId>{6E25E649-3F16-4E02-A733-19D2CDBF48F0}</a:tableStyleId>
              </a:tblPr>
              <a:tblGrid>
                <a:gridCol w="4064000">
                  <a:extLst>
                    <a:ext uri="{9D8B030D-6E8A-4147-A177-3AD203B41FA5}">
                      <a16:colId xmlns:a16="http://schemas.microsoft.com/office/drawing/2014/main" val="3179239233"/>
                    </a:ext>
                  </a:extLst>
                </a:gridCol>
                <a:gridCol w="4064000">
                  <a:extLst>
                    <a:ext uri="{9D8B030D-6E8A-4147-A177-3AD203B41FA5}">
                      <a16:colId xmlns:a16="http://schemas.microsoft.com/office/drawing/2014/main" val="4019585534"/>
                    </a:ext>
                  </a:extLst>
                </a:gridCol>
              </a:tblGrid>
              <a:tr h="352034">
                <a:tc>
                  <a:txBody>
                    <a:bodyPr/>
                    <a:lstStyle/>
                    <a:p>
                      <a:r>
                        <a:rPr lang="en-GB" noProof="0" dirty="0">
                          <a:solidFill>
                            <a:schemeClr val="tx1"/>
                          </a:solidFill>
                        </a:rPr>
                        <a:t>Desirable characteristics</a:t>
                      </a:r>
                    </a:p>
                  </a:txBody>
                  <a:tcPr>
                    <a:lnR w="12700" cap="flat" cmpd="sng" algn="ctr">
                      <a:solidFill>
                        <a:schemeClr val="tx1"/>
                      </a:solidFill>
                      <a:prstDash val="solid"/>
                      <a:round/>
                      <a:headEnd type="none" w="med" len="med"/>
                      <a:tailEnd type="none" w="med" len="med"/>
                    </a:lnR>
                  </a:tcPr>
                </a:tc>
                <a:tc>
                  <a:txBody>
                    <a:bodyPr/>
                    <a:lstStyle/>
                    <a:p>
                      <a:r>
                        <a:rPr lang="en-GB" noProof="0" dirty="0">
                          <a:solidFill>
                            <a:schemeClr val="tx1"/>
                          </a:solidFill>
                        </a:rPr>
                        <a:t>Undesirable characteristics</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23832344"/>
                  </a:ext>
                </a:extLst>
              </a:tr>
              <a:tr h="3037110">
                <a:tc>
                  <a:txBody>
                    <a:bodyPr/>
                    <a:lstStyle/>
                    <a:p>
                      <a:pPr marL="285750" indent="-285750">
                        <a:buFont typeface="Wingdings" panose="05000000000000000000" pitchFamily="2" charset="2"/>
                        <a:buChar char="§"/>
                      </a:pPr>
                      <a:r>
                        <a:rPr lang="en-GB" sz="1600" noProof="0" dirty="0"/>
                        <a:t>Problem-solving and willingness to take risks</a:t>
                      </a:r>
                    </a:p>
                    <a:p>
                      <a:pPr marL="285750" indent="-285750">
                        <a:buFont typeface="Wingdings" panose="05000000000000000000" pitchFamily="2" charset="2"/>
                        <a:buChar char="§"/>
                      </a:pPr>
                      <a:r>
                        <a:rPr lang="en-GB" sz="1600" b="1" noProof="0" dirty="0"/>
                        <a:t>Openness and accessibility</a:t>
                      </a:r>
                    </a:p>
                    <a:p>
                      <a:pPr marL="285750" indent="-285750">
                        <a:buFont typeface="Wingdings" panose="05000000000000000000" pitchFamily="2" charset="2"/>
                        <a:buChar char="§"/>
                      </a:pPr>
                      <a:r>
                        <a:rPr lang="en-GB" sz="1600" b="1" noProof="0" dirty="0"/>
                        <a:t>Promoting international collaboration and networking</a:t>
                      </a:r>
                    </a:p>
                    <a:p>
                      <a:pPr marL="285750" indent="-285750">
                        <a:buFont typeface="Wingdings" panose="05000000000000000000" pitchFamily="2" charset="2"/>
                        <a:buChar char="§"/>
                      </a:pPr>
                      <a:r>
                        <a:rPr lang="en-GB" sz="1600" b="1" noProof="0" dirty="0"/>
                        <a:t>Promoting writing and publishing articles</a:t>
                      </a:r>
                    </a:p>
                    <a:p>
                      <a:pPr marL="285750" indent="-285750">
                        <a:buFont typeface="Wingdings" panose="05000000000000000000" pitchFamily="2" charset="2"/>
                        <a:buChar char="§"/>
                      </a:pPr>
                      <a:r>
                        <a:rPr lang="en-GB" sz="1600" b="1" noProof="0" dirty="0"/>
                        <a:t>Providing professional advice and assistance</a:t>
                      </a:r>
                    </a:p>
                    <a:p>
                      <a:pPr marL="285750" indent="-285750">
                        <a:buFont typeface="Wingdings" panose="05000000000000000000" pitchFamily="2" charset="2"/>
                        <a:buChar char="§"/>
                      </a:pPr>
                      <a:r>
                        <a:rPr lang="en-GB" sz="1600" noProof="0" dirty="0"/>
                        <a:t>Trustworthiness</a:t>
                      </a:r>
                    </a:p>
                    <a:p>
                      <a:pPr marL="285750" indent="-285750">
                        <a:buFont typeface="Wingdings" panose="05000000000000000000" pitchFamily="2" charset="2"/>
                        <a:buChar char="§"/>
                      </a:pPr>
                      <a:r>
                        <a:rPr lang="en-GB" sz="1600" noProof="0" dirty="0"/>
                        <a:t>Transparency in the distribution of work and credit for it</a:t>
                      </a:r>
                      <a:endParaRPr lang="sl-SI" dirty="0"/>
                    </a:p>
                  </a:txBody>
                  <a:tcPr>
                    <a:lnR w="12700" cap="flat" cmpd="sng" algn="ctr">
                      <a:solidFill>
                        <a:schemeClr val="tx1"/>
                      </a:solidFill>
                      <a:prstDash val="solid"/>
                      <a:round/>
                      <a:headEnd type="none" w="med" len="med"/>
                      <a:tailEnd type="none" w="med" len="med"/>
                    </a:lnR>
                  </a:tcPr>
                </a:tc>
                <a:tc>
                  <a:txBody>
                    <a:bodyPr/>
                    <a:lstStyle/>
                    <a:p>
                      <a:pPr marL="285750" indent="-285750">
                        <a:buFont typeface="Wingdings" panose="05000000000000000000" pitchFamily="2" charset="2"/>
                        <a:buChar char="§"/>
                      </a:pPr>
                      <a:r>
                        <a:rPr lang="en-GB" sz="1600" b="1" dirty="0"/>
                        <a:t>Interference and monitoring</a:t>
                      </a:r>
                      <a:endParaRPr lang="sl-SI" sz="1600" b="1" dirty="0"/>
                    </a:p>
                    <a:p>
                      <a:pPr marL="285750" indent="-285750">
                        <a:buFont typeface="Wingdings" panose="05000000000000000000" pitchFamily="2" charset="2"/>
                        <a:buChar char="§"/>
                      </a:pPr>
                      <a:r>
                        <a:rPr lang="en-GB" sz="1600" b="1" dirty="0"/>
                        <a:t>Ambiguous messages and responses to work</a:t>
                      </a:r>
                      <a:endParaRPr lang="sl-SI" sz="1600" b="1" dirty="0"/>
                    </a:p>
                    <a:p>
                      <a:pPr marL="285750" indent="-285750">
                        <a:buFont typeface="Wingdings" panose="05000000000000000000" pitchFamily="2" charset="2"/>
                        <a:buChar char="§"/>
                      </a:pPr>
                      <a:r>
                        <a:rPr lang="en-GB" sz="1600" b="1" dirty="0"/>
                        <a:t>Authority</a:t>
                      </a:r>
                      <a:endParaRPr lang="sl-SI" sz="1600" b="1" dirty="0"/>
                    </a:p>
                    <a:p>
                      <a:pPr marL="285750" indent="-285750">
                        <a:buFont typeface="Wingdings" panose="05000000000000000000" pitchFamily="2" charset="2"/>
                        <a:buChar char="§"/>
                      </a:pPr>
                      <a:r>
                        <a:rPr lang="en-GB" sz="1600" b="1" dirty="0"/>
                        <a:t>Complicated personality</a:t>
                      </a:r>
                      <a:endParaRPr lang="sl-SI" sz="1600" b="1" dirty="0"/>
                    </a:p>
                    <a:p>
                      <a:pPr marL="285750" indent="-285750">
                        <a:buFont typeface="Wingdings" panose="05000000000000000000" pitchFamily="2" charset="2"/>
                        <a:buChar char="§"/>
                      </a:pPr>
                      <a:r>
                        <a:rPr lang="en-GB" sz="1600" dirty="0"/>
                        <a:t>Indecisiveness</a:t>
                      </a:r>
                      <a:endParaRPr lang="sl-SI" sz="1600" dirty="0"/>
                    </a:p>
                    <a:p>
                      <a:pPr marL="285750" indent="-285750">
                        <a:buFont typeface="Wingdings" panose="05000000000000000000" pitchFamily="2" charset="2"/>
                        <a:buChar char="§"/>
                      </a:pPr>
                      <a:r>
                        <a:rPr lang="en-GB" sz="1600" dirty="0"/>
                        <a:t>Resistance to new ideas</a:t>
                      </a:r>
                      <a:endParaRPr lang="sl-SI" sz="1600" dirty="0"/>
                    </a:p>
                    <a:p>
                      <a:pPr marL="285750" indent="-285750">
                        <a:buFont typeface="Wingdings" panose="05000000000000000000" pitchFamily="2" charset="2"/>
                        <a:buChar char="§"/>
                      </a:pPr>
                      <a:r>
                        <a:rPr lang="en-GB" sz="1600" dirty="0"/>
                        <a:t>Doing the work instead of them</a:t>
                      </a:r>
                      <a:endParaRPr lang="sl-SI" sz="1600" dirty="0"/>
                    </a:p>
                    <a:p>
                      <a:pPr marL="285750" indent="-285750">
                        <a:buFont typeface="Wingdings" panose="05000000000000000000" pitchFamily="2" charset="2"/>
                        <a:buChar char="§"/>
                      </a:pPr>
                      <a:r>
                        <a:rPr lang="en-GB" sz="1600" dirty="0"/>
                        <a:t>Lack of praise and encouragement</a:t>
                      </a:r>
                      <a:endParaRPr lang="sl-SI" sz="1600" dirty="0"/>
                    </a:p>
                    <a:p>
                      <a:pPr marL="285750" indent="-285750">
                        <a:buFont typeface="Wingdings" panose="05000000000000000000" pitchFamily="2" charset="2"/>
                        <a:buChar char="§"/>
                      </a:pPr>
                      <a:r>
                        <a:rPr lang="en-GB" sz="1600" dirty="0"/>
                        <a:t>Age and work style differences</a:t>
                      </a:r>
                      <a:endParaRPr lang="sl-SI" sz="16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92374843"/>
                  </a:ext>
                </a:extLst>
              </a:tr>
            </a:tbl>
          </a:graphicData>
        </a:graphic>
      </p:graphicFrame>
      <p:sp>
        <p:nvSpPr>
          <p:cNvPr id="10" name="TextBox 9">
            <a:extLst>
              <a:ext uri="{FF2B5EF4-FFF2-40B4-BE49-F238E27FC236}">
                <a16:creationId xmlns:a16="http://schemas.microsoft.com/office/drawing/2014/main" id="{102BC290-8B5E-E728-5355-FC056AE5D34A}"/>
              </a:ext>
            </a:extLst>
          </p:cNvPr>
          <p:cNvSpPr txBox="1"/>
          <p:nvPr/>
        </p:nvSpPr>
        <p:spPr>
          <a:xfrm>
            <a:off x="9221694" y="1410447"/>
            <a:ext cx="2886635" cy="4939814"/>
          </a:xfrm>
          <a:prstGeom prst="rect">
            <a:avLst/>
          </a:prstGeom>
          <a:noFill/>
        </p:spPr>
        <p:txBody>
          <a:bodyPr wrap="square" rtlCol="0">
            <a:spAutoFit/>
          </a:bodyPr>
          <a:lstStyle/>
          <a:p>
            <a:r>
              <a:rPr lang="en-GB" sz="1500" i="1" dirty="0"/>
              <a:t>"Hmm, yeah, I think in the end, he just got too involved in this micro-management and control, which didn't seem like a good practice to me... in the end, he wanted to control too much, even my, you know, private life eventually. For example, at that time, I was quite active on Twitter, and he actually went to read my Twitter and calculated how many tweets I posted per day, which isn't actually a high number. But to him, it seemed like a lot, and he started meddling in things he shouldn't have. Things that weren't his concern, he as an employer, as a mentor, doesn't have the right to interfere so much in my personal decisions.„</a:t>
            </a:r>
            <a:r>
              <a:rPr lang="sl-SI" sz="1500" i="1" dirty="0"/>
              <a:t> </a:t>
            </a:r>
            <a:r>
              <a:rPr lang="sl-SI" sz="1500" dirty="0"/>
              <a:t>(DR4)</a:t>
            </a:r>
          </a:p>
        </p:txBody>
      </p:sp>
    </p:spTree>
    <p:extLst>
      <p:ext uri="{BB962C8B-B14F-4D97-AF65-F5344CB8AC3E}">
        <p14:creationId xmlns:p14="http://schemas.microsoft.com/office/powerpoint/2010/main" val="49092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D923A-A76E-C9D7-07DF-ADAFE4DA4B29}"/>
              </a:ext>
            </a:extLst>
          </p:cNvPr>
          <p:cNvSpPr>
            <a:spLocks noGrp="1"/>
          </p:cNvSpPr>
          <p:nvPr>
            <p:ph type="title"/>
          </p:nvPr>
        </p:nvSpPr>
        <p:spPr>
          <a:xfrm>
            <a:off x="194982" y="136525"/>
            <a:ext cx="11802035" cy="1325563"/>
          </a:xfrm>
        </p:spPr>
        <p:txBody>
          <a:bodyPr/>
          <a:lstStyle/>
          <a:p>
            <a:r>
              <a:rPr lang="sl-SI" dirty="0" err="1"/>
              <a:t>Mentor‘s</a:t>
            </a:r>
            <a:r>
              <a:rPr lang="sl-SI" dirty="0"/>
              <a:t> </a:t>
            </a:r>
            <a:r>
              <a:rPr lang="sl-SI" dirty="0" err="1"/>
              <a:t>types</a:t>
            </a:r>
            <a:r>
              <a:rPr lang="sl-SI" dirty="0"/>
              <a:t> </a:t>
            </a:r>
            <a:r>
              <a:rPr lang="sl-SI" dirty="0" err="1"/>
              <a:t>and</a:t>
            </a:r>
            <a:r>
              <a:rPr lang="sl-SI" dirty="0"/>
              <a:t> </a:t>
            </a:r>
            <a:r>
              <a:rPr lang="sl-SI" dirty="0" err="1"/>
              <a:t>their</a:t>
            </a:r>
            <a:r>
              <a:rPr lang="sl-SI" dirty="0"/>
              <a:t> </a:t>
            </a:r>
            <a:r>
              <a:rPr lang="sl-SI" dirty="0" err="1"/>
              <a:t>Characteristics</a:t>
            </a:r>
            <a:r>
              <a:rPr lang="sl-SI" dirty="0"/>
              <a:t>: </a:t>
            </a:r>
            <a:r>
              <a:rPr lang="sl-SI" u="sng" dirty="0">
                <a:effectLst>
                  <a:outerShdw blurRad="38100" dist="38100" dir="2700000" algn="tl">
                    <a:srgbClr val="000000">
                      <a:alpha val="43137"/>
                    </a:srgbClr>
                  </a:outerShdw>
                </a:effectLst>
              </a:rPr>
              <a:t>PARENT MENTOR</a:t>
            </a:r>
            <a:endParaRPr lang="sl-SI" dirty="0"/>
          </a:p>
        </p:txBody>
      </p:sp>
      <p:sp>
        <p:nvSpPr>
          <p:cNvPr id="3" name="Table Placeholder 2">
            <a:extLst>
              <a:ext uri="{FF2B5EF4-FFF2-40B4-BE49-F238E27FC236}">
                <a16:creationId xmlns:a16="http://schemas.microsoft.com/office/drawing/2014/main" id="{DC8FCF82-520D-B7D1-6FC1-0A2724C82562}"/>
              </a:ext>
            </a:extLst>
          </p:cNvPr>
          <p:cNvSpPr>
            <a:spLocks noGrp="1"/>
          </p:cNvSpPr>
          <p:nvPr>
            <p:ph type="tbl" sz="quarter" idx="14"/>
          </p:nvPr>
        </p:nvSpPr>
        <p:spPr>
          <a:xfrm>
            <a:off x="479612" y="1388228"/>
            <a:ext cx="10515600" cy="3744913"/>
          </a:xfrm>
        </p:spPr>
        <p:txBody>
          <a:bodyPr>
            <a:normAutofit/>
          </a:bodyPr>
          <a:lstStyle/>
          <a:p>
            <a:r>
              <a:rPr lang="sl-SI" sz="1600" b="1" dirty="0" err="1"/>
              <a:t>Parent</a:t>
            </a:r>
            <a:r>
              <a:rPr lang="sl-SI" sz="1600" b="1" dirty="0"/>
              <a:t> mentor </a:t>
            </a:r>
            <a:r>
              <a:rPr lang="sl-SI" sz="1600" dirty="0"/>
              <a:t>is a mentor </a:t>
            </a:r>
            <a:r>
              <a:rPr lang="sl-SI" sz="1600" dirty="0" err="1"/>
              <a:t>who</a:t>
            </a:r>
            <a:r>
              <a:rPr lang="sl-SI" sz="1600" dirty="0"/>
              <a:t>: </a:t>
            </a:r>
          </a:p>
          <a:p>
            <a:pPr lvl="1">
              <a:buFont typeface="Courier New" panose="02070309020205020404" pitchFamily="49" charset="0"/>
              <a:buChar char="o"/>
            </a:pPr>
            <a:r>
              <a:rPr lang="en-GB" sz="1400" dirty="0"/>
              <a:t>establishes strong trust with their mentee, </a:t>
            </a:r>
            <a:endParaRPr lang="sl-SI" sz="1400" dirty="0"/>
          </a:p>
          <a:p>
            <a:pPr lvl="1">
              <a:buFont typeface="Courier New" panose="02070309020205020404" pitchFamily="49" charset="0"/>
              <a:buChar char="o"/>
            </a:pPr>
            <a:r>
              <a:rPr lang="en-GB" sz="1400" dirty="0"/>
              <a:t>focus</a:t>
            </a:r>
            <a:r>
              <a:rPr lang="sl-SI" sz="1400" dirty="0"/>
              <a:t>es</a:t>
            </a:r>
            <a:r>
              <a:rPr lang="en-GB" sz="1400" dirty="0"/>
              <a:t> on guiding the mentee, providing support, both academically and emotionally, </a:t>
            </a:r>
            <a:endParaRPr lang="sl-SI" sz="1400" dirty="0"/>
          </a:p>
          <a:p>
            <a:pPr lvl="1">
              <a:buFont typeface="Courier New" panose="02070309020205020404" pitchFamily="49" charset="0"/>
              <a:buChar char="o"/>
            </a:pPr>
            <a:r>
              <a:rPr lang="en-GB" sz="1400" dirty="0" err="1"/>
              <a:t>challeng</a:t>
            </a:r>
            <a:r>
              <a:rPr lang="sl-SI" sz="1400" dirty="0"/>
              <a:t>es</a:t>
            </a:r>
            <a:r>
              <a:rPr lang="en-GB" sz="1400" dirty="0"/>
              <a:t> the mentee to achieve their goals, </a:t>
            </a:r>
            <a:endParaRPr lang="sl-SI" sz="1400" dirty="0"/>
          </a:p>
          <a:p>
            <a:pPr lvl="1">
              <a:buFont typeface="Courier New" panose="02070309020205020404" pitchFamily="49" charset="0"/>
              <a:buChar char="o"/>
            </a:pPr>
            <a:r>
              <a:rPr lang="en-GB" sz="1400" dirty="0"/>
              <a:t>foster</a:t>
            </a:r>
            <a:r>
              <a:rPr lang="sl-SI" sz="1400" dirty="0"/>
              <a:t>s</a:t>
            </a:r>
            <a:r>
              <a:rPr lang="en-GB" sz="1400" dirty="0"/>
              <a:t> their growth in skills and competencies</a:t>
            </a:r>
            <a:r>
              <a:rPr lang="sl-SI" sz="1400" dirty="0"/>
              <a:t>,</a:t>
            </a:r>
          </a:p>
          <a:p>
            <a:pPr lvl="1">
              <a:buFont typeface="Courier New" panose="02070309020205020404" pitchFamily="49" charset="0"/>
              <a:buChar char="o"/>
            </a:pPr>
            <a:r>
              <a:rPr lang="sl-SI" sz="1400" dirty="0" err="1"/>
              <a:t>provides</a:t>
            </a:r>
            <a:r>
              <a:rPr lang="sl-SI" sz="1400" dirty="0"/>
              <a:t> </a:t>
            </a:r>
            <a:r>
              <a:rPr lang="en-GB" sz="1400" dirty="0"/>
              <a:t>respect for the mentee as an individual and a researcher. </a:t>
            </a:r>
            <a:endParaRPr lang="sl-SI" sz="1400" dirty="0"/>
          </a:p>
        </p:txBody>
      </p:sp>
      <p:sp>
        <p:nvSpPr>
          <p:cNvPr id="4" name="Date Placeholder 3">
            <a:extLst>
              <a:ext uri="{FF2B5EF4-FFF2-40B4-BE49-F238E27FC236}">
                <a16:creationId xmlns:a16="http://schemas.microsoft.com/office/drawing/2014/main" id="{F886E877-D77D-A814-F873-2D3A5B5BE866}"/>
              </a:ext>
            </a:extLst>
          </p:cNvPr>
          <p:cNvSpPr>
            <a:spLocks noGrp="1"/>
          </p:cNvSpPr>
          <p:nvPr>
            <p:ph type="dt" sz="half" idx="10"/>
          </p:nvPr>
        </p:nvSpPr>
        <p:spPr/>
        <p:txBody>
          <a:bodyPr/>
          <a:lstStyle/>
          <a:p>
            <a:r>
              <a:rPr lang="en-US" dirty="0"/>
              <a:t>20</a:t>
            </a:r>
            <a:r>
              <a:rPr lang="sl-SI" dirty="0"/>
              <a:t>23</a:t>
            </a:r>
            <a:endParaRPr lang="en-US" dirty="0"/>
          </a:p>
        </p:txBody>
      </p:sp>
      <p:sp>
        <p:nvSpPr>
          <p:cNvPr id="5" name="Footer Placeholder 4">
            <a:extLst>
              <a:ext uri="{FF2B5EF4-FFF2-40B4-BE49-F238E27FC236}">
                <a16:creationId xmlns:a16="http://schemas.microsoft.com/office/drawing/2014/main" id="{4BE54BCD-140A-021A-97B9-1FBB98517D6F}"/>
              </a:ext>
            </a:extLst>
          </p:cNvPr>
          <p:cNvSpPr>
            <a:spLocks noGrp="1"/>
          </p:cNvSpPr>
          <p:nvPr>
            <p:ph type="ftr" sz="quarter" idx="11"/>
          </p:nvPr>
        </p:nvSpPr>
        <p:spPr/>
        <p:txBody>
          <a:bodyPr/>
          <a:lstStyle/>
          <a:p>
            <a:r>
              <a:rPr lang="sl-SI" dirty="0"/>
              <a:t>EUROEPAN CONFERENCE ON SOCIAL NETWORKS (EUSN)</a:t>
            </a:r>
            <a:endParaRPr lang="en-US" dirty="0"/>
          </a:p>
        </p:txBody>
      </p:sp>
      <p:sp>
        <p:nvSpPr>
          <p:cNvPr id="6" name="Slide Number Placeholder 5">
            <a:extLst>
              <a:ext uri="{FF2B5EF4-FFF2-40B4-BE49-F238E27FC236}">
                <a16:creationId xmlns:a16="http://schemas.microsoft.com/office/drawing/2014/main" id="{989BE309-7D10-49D1-48E7-B16E528831EB}"/>
              </a:ext>
            </a:extLst>
          </p:cNvPr>
          <p:cNvSpPr>
            <a:spLocks noGrp="1"/>
          </p:cNvSpPr>
          <p:nvPr>
            <p:ph type="sldNum" sz="quarter" idx="12"/>
          </p:nvPr>
        </p:nvSpPr>
        <p:spPr/>
        <p:txBody>
          <a:bodyPr/>
          <a:lstStyle/>
          <a:p>
            <a:fld id="{A49DFD55-3C28-40EF-9E31-A92D2E4017FF}" type="slidenum">
              <a:rPr lang="en-US" smtClean="0"/>
              <a:pPr/>
              <a:t>19</a:t>
            </a:fld>
            <a:endParaRPr lang="en-US" dirty="0"/>
          </a:p>
        </p:txBody>
      </p:sp>
      <p:sp>
        <p:nvSpPr>
          <p:cNvPr id="7" name="TextBox 6">
            <a:extLst>
              <a:ext uri="{FF2B5EF4-FFF2-40B4-BE49-F238E27FC236}">
                <a16:creationId xmlns:a16="http://schemas.microsoft.com/office/drawing/2014/main" id="{B8BB613F-9549-54DE-1619-20B54A0F661C}"/>
              </a:ext>
            </a:extLst>
          </p:cNvPr>
          <p:cNvSpPr txBox="1"/>
          <p:nvPr/>
        </p:nvSpPr>
        <p:spPr>
          <a:xfrm>
            <a:off x="8640482" y="1231153"/>
            <a:ext cx="3071906" cy="4247317"/>
          </a:xfrm>
          <a:prstGeom prst="rect">
            <a:avLst/>
          </a:prstGeom>
          <a:noFill/>
        </p:spPr>
        <p:txBody>
          <a:bodyPr wrap="square" rtlCol="0">
            <a:spAutoFit/>
          </a:bodyPr>
          <a:lstStyle/>
          <a:p>
            <a:r>
              <a:rPr lang="en-GB" i="1" dirty="0"/>
              <a:t>"As a mother. That's how I always treated them, as if they were my children. No different, not at all. To say that I saw someone and thought, 'Oh, I like this one' or something like that, absolutely not. Just like when I had two adult daughters, both studying [study fields], so, at least from my side, it seemed completely natural to me that they are like my children</a:t>
            </a:r>
            <a:r>
              <a:rPr lang="sl-SI" i="1" dirty="0"/>
              <a:t>…“ </a:t>
            </a:r>
            <a:r>
              <a:rPr lang="sl-SI" dirty="0"/>
              <a:t>(M7)</a:t>
            </a:r>
          </a:p>
        </p:txBody>
      </p:sp>
      <p:graphicFrame>
        <p:nvGraphicFramePr>
          <p:cNvPr id="8" name="Table 7">
            <a:extLst>
              <a:ext uri="{FF2B5EF4-FFF2-40B4-BE49-F238E27FC236}">
                <a16:creationId xmlns:a16="http://schemas.microsoft.com/office/drawing/2014/main" id="{D8337558-8B94-BF4C-EAED-AD72BEF87CCD}"/>
              </a:ext>
            </a:extLst>
          </p:cNvPr>
          <p:cNvGraphicFramePr>
            <a:graphicFrameLocks noGrp="1"/>
          </p:cNvGraphicFramePr>
          <p:nvPr/>
        </p:nvGraphicFramePr>
        <p:xfrm>
          <a:off x="370167" y="3202903"/>
          <a:ext cx="8128000" cy="3402870"/>
        </p:xfrm>
        <a:graphic>
          <a:graphicData uri="http://schemas.openxmlformats.org/drawingml/2006/table">
            <a:tbl>
              <a:tblPr firstRow="1" bandRow="1">
                <a:tableStyleId>{6E25E649-3F16-4E02-A733-19D2CDBF48F0}</a:tableStyleId>
              </a:tblPr>
              <a:tblGrid>
                <a:gridCol w="4064000">
                  <a:extLst>
                    <a:ext uri="{9D8B030D-6E8A-4147-A177-3AD203B41FA5}">
                      <a16:colId xmlns:a16="http://schemas.microsoft.com/office/drawing/2014/main" val="3179239233"/>
                    </a:ext>
                  </a:extLst>
                </a:gridCol>
                <a:gridCol w="4064000">
                  <a:extLst>
                    <a:ext uri="{9D8B030D-6E8A-4147-A177-3AD203B41FA5}">
                      <a16:colId xmlns:a16="http://schemas.microsoft.com/office/drawing/2014/main" val="4019585534"/>
                    </a:ext>
                  </a:extLst>
                </a:gridCol>
              </a:tblGrid>
              <a:tr h="352034">
                <a:tc>
                  <a:txBody>
                    <a:bodyPr/>
                    <a:lstStyle/>
                    <a:p>
                      <a:r>
                        <a:rPr lang="en-GB" noProof="0" dirty="0">
                          <a:solidFill>
                            <a:schemeClr val="tx1"/>
                          </a:solidFill>
                        </a:rPr>
                        <a:t>Desirable characteristics</a:t>
                      </a:r>
                    </a:p>
                  </a:txBody>
                  <a:tcPr>
                    <a:lnR w="12700" cap="flat" cmpd="sng" algn="ctr">
                      <a:solidFill>
                        <a:schemeClr val="tx1"/>
                      </a:solidFill>
                      <a:prstDash val="solid"/>
                      <a:round/>
                      <a:headEnd type="none" w="med" len="med"/>
                      <a:tailEnd type="none" w="med" len="med"/>
                    </a:lnR>
                  </a:tcPr>
                </a:tc>
                <a:tc>
                  <a:txBody>
                    <a:bodyPr/>
                    <a:lstStyle/>
                    <a:p>
                      <a:r>
                        <a:rPr lang="en-GB" noProof="0" dirty="0">
                          <a:solidFill>
                            <a:schemeClr val="tx1"/>
                          </a:solidFill>
                        </a:rPr>
                        <a:t>Undesirable characteristics</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23832344"/>
                  </a:ext>
                </a:extLst>
              </a:tr>
              <a:tr h="3037110">
                <a:tc>
                  <a:txBody>
                    <a:bodyPr/>
                    <a:lstStyle/>
                    <a:p>
                      <a:pPr marL="285750" indent="-285750">
                        <a:buFont typeface="Wingdings" panose="05000000000000000000" pitchFamily="2" charset="2"/>
                        <a:buChar char="§"/>
                      </a:pPr>
                      <a:r>
                        <a:rPr lang="en-GB" sz="1400" b="1" noProof="0" dirty="0"/>
                        <a:t>Emotional support</a:t>
                      </a:r>
                    </a:p>
                    <a:p>
                      <a:pPr marL="285750" indent="-285750">
                        <a:buFont typeface="Wingdings" panose="05000000000000000000" pitchFamily="2" charset="2"/>
                        <a:buChar char="§"/>
                      </a:pPr>
                      <a:r>
                        <a:rPr lang="en-GB" sz="1400" b="1" noProof="0" dirty="0"/>
                        <a:t>Openness and accessibility</a:t>
                      </a:r>
                    </a:p>
                    <a:p>
                      <a:pPr marL="285750" indent="-285750">
                        <a:buFont typeface="Wingdings" panose="05000000000000000000" pitchFamily="2" charset="2"/>
                        <a:buChar char="§"/>
                      </a:pPr>
                      <a:r>
                        <a:rPr lang="en-GB" sz="1400" b="1" noProof="0" dirty="0"/>
                        <a:t>Friendliness and humanity</a:t>
                      </a:r>
                    </a:p>
                    <a:p>
                      <a:pPr marL="285750" indent="-285750">
                        <a:buFont typeface="Wingdings" panose="05000000000000000000" pitchFamily="2" charset="2"/>
                        <a:buChar char="§"/>
                      </a:pPr>
                      <a:r>
                        <a:rPr lang="en-GB" sz="1400" b="1" noProof="0" dirty="0"/>
                        <a:t>Shared decision-making</a:t>
                      </a:r>
                    </a:p>
                    <a:p>
                      <a:pPr marL="285750" indent="-285750">
                        <a:buFont typeface="Wingdings" panose="05000000000000000000" pitchFamily="2" charset="2"/>
                        <a:buChar char="§"/>
                      </a:pPr>
                      <a:r>
                        <a:rPr lang="en-GB" sz="1400" b="1" noProof="0" dirty="0"/>
                        <a:t>Promoting international collaboration and networking</a:t>
                      </a:r>
                    </a:p>
                    <a:p>
                      <a:pPr marL="285750" indent="-285750">
                        <a:buFont typeface="Wingdings" panose="05000000000000000000" pitchFamily="2" charset="2"/>
                        <a:buChar char="§"/>
                      </a:pPr>
                      <a:r>
                        <a:rPr lang="en-GB" sz="1400" b="1" noProof="0" dirty="0"/>
                        <a:t>Promoting writing and publishing articles</a:t>
                      </a:r>
                    </a:p>
                    <a:p>
                      <a:pPr marL="285750" indent="-285750">
                        <a:buFont typeface="Wingdings" panose="05000000000000000000" pitchFamily="2" charset="2"/>
                        <a:buChar char="§"/>
                      </a:pPr>
                      <a:r>
                        <a:rPr lang="en-GB" sz="1400" b="1" noProof="0" dirty="0"/>
                        <a:t>Respectfulness</a:t>
                      </a:r>
                    </a:p>
                    <a:p>
                      <a:pPr marL="285750" indent="-285750">
                        <a:buFont typeface="Wingdings" panose="05000000000000000000" pitchFamily="2" charset="2"/>
                        <a:buChar char="§"/>
                      </a:pPr>
                      <a:r>
                        <a:rPr lang="en-GB" sz="1400" b="1" noProof="0" dirty="0"/>
                        <a:t>Providing professional advice and assistance</a:t>
                      </a:r>
                    </a:p>
                    <a:p>
                      <a:pPr marL="285750" indent="-285750">
                        <a:buFont typeface="Wingdings" panose="05000000000000000000" pitchFamily="2" charset="2"/>
                        <a:buChar char="§"/>
                      </a:pPr>
                      <a:r>
                        <a:rPr lang="en-GB" sz="1400" noProof="0" dirty="0"/>
                        <a:t>Career path guidance</a:t>
                      </a:r>
                    </a:p>
                    <a:p>
                      <a:pPr marL="285750" indent="-285750">
                        <a:buFont typeface="Wingdings" panose="05000000000000000000" pitchFamily="2" charset="2"/>
                        <a:buChar char="§"/>
                      </a:pPr>
                      <a:r>
                        <a:rPr lang="en-GB" sz="1400" noProof="0" dirty="0"/>
                        <a:t>Trustworthiness</a:t>
                      </a:r>
                    </a:p>
                    <a:p>
                      <a:pPr marL="285750" indent="-285750">
                        <a:buFont typeface="Wingdings" panose="05000000000000000000" pitchFamily="2" charset="2"/>
                        <a:buChar char="§"/>
                      </a:pPr>
                      <a:r>
                        <a:rPr lang="en-GB" sz="1400" noProof="0" dirty="0"/>
                        <a:t>Transparency in the distribution of work and credit for it</a:t>
                      </a:r>
                      <a:endParaRPr lang="en-GB" sz="1400" noProof="0" dirty="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marL="285750" indent="-285750">
                        <a:buFont typeface="Wingdings" panose="05000000000000000000" pitchFamily="2" charset="2"/>
                        <a:buChar char="§"/>
                      </a:pPr>
                      <a:r>
                        <a:rPr lang="en-GB" sz="1400" b="1" dirty="0"/>
                        <a:t>Interference and monitoring</a:t>
                      </a:r>
                      <a:endParaRPr lang="sl-SI" sz="1400" b="1" dirty="0"/>
                    </a:p>
                    <a:p>
                      <a:pPr marL="285750" indent="-285750">
                        <a:buFont typeface="Wingdings" panose="05000000000000000000" pitchFamily="2" charset="2"/>
                        <a:buChar char="§"/>
                      </a:pPr>
                      <a:r>
                        <a:rPr lang="en-GB" sz="1400" dirty="0"/>
                        <a:t>Resistance to new ideas </a:t>
                      </a:r>
                      <a:endParaRPr lang="sl-SI" sz="1400" dirty="0"/>
                    </a:p>
                    <a:p>
                      <a:pPr marL="285750" indent="-285750">
                        <a:buFont typeface="Wingdings" panose="05000000000000000000" pitchFamily="2" charset="2"/>
                        <a:buChar char="§"/>
                      </a:pPr>
                      <a:r>
                        <a:rPr lang="en-GB" sz="1400" dirty="0"/>
                        <a:t>Exclusion from the research group</a:t>
                      </a:r>
                      <a:endParaRPr lang="sl-SI" sz="14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92374843"/>
                  </a:ext>
                </a:extLst>
              </a:tr>
            </a:tbl>
          </a:graphicData>
        </a:graphic>
      </p:graphicFrame>
    </p:spTree>
    <p:extLst>
      <p:ext uri="{BB962C8B-B14F-4D97-AF65-F5344CB8AC3E}">
        <p14:creationId xmlns:p14="http://schemas.microsoft.com/office/powerpoint/2010/main" val="358290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838200" y="71439"/>
            <a:ext cx="5111750" cy="1204912"/>
          </a:xfrm>
        </p:spPr>
        <p:txBody>
          <a:bodyPr/>
          <a:lstStyle/>
          <a:p>
            <a:r>
              <a:rPr lang="en-GB" dirty="0"/>
              <a:t>INTRODUCTION</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593351" y="1389903"/>
            <a:ext cx="7014696" cy="4852894"/>
          </a:xfrm>
        </p:spPr>
        <p:txBody>
          <a:bodyPr>
            <a:normAutofit/>
          </a:bodyPr>
          <a:lstStyle/>
          <a:p>
            <a:pPr marL="285750" indent="-285750">
              <a:buFont typeface="Arial" panose="020B0604020202020204" pitchFamily="34" charset="0"/>
              <a:buChar char="•"/>
            </a:pPr>
            <a:r>
              <a:rPr lang="en-GB" sz="1800" dirty="0"/>
              <a:t>Project </a:t>
            </a:r>
            <a:r>
              <a:rPr lang="en-GB" sz="1800" b="1" i="1" dirty="0"/>
              <a:t>Mentoring relationships in the processes of scientific collaboration and knowledge production </a:t>
            </a:r>
            <a:r>
              <a:rPr lang="en-GB" sz="1800" b="1" dirty="0"/>
              <a:t>(ARIS J5-3101; head </a:t>
            </a:r>
            <a:r>
              <a:rPr lang="en-GB" sz="1800" b="1" dirty="0" err="1"/>
              <a:t>dr.</a:t>
            </a:r>
            <a:r>
              <a:rPr lang="en-GB" sz="1800" b="1" dirty="0"/>
              <a:t> Luka Kronegger)</a:t>
            </a:r>
          </a:p>
          <a:p>
            <a:pPr marL="285750" indent="-285750">
              <a:buFont typeface="Arial" panose="020B0604020202020204" pitchFamily="34" charset="0"/>
              <a:buChar char="•"/>
            </a:pPr>
            <a:r>
              <a:rPr lang="en-GB" sz="1800" b="1" dirty="0"/>
              <a:t>Mentoring relationship = Scientific collaboration</a:t>
            </a:r>
          </a:p>
          <a:p>
            <a:pPr marL="285750" indent="-285750">
              <a:buFont typeface="Arial" panose="020B0604020202020204" pitchFamily="34" charset="0"/>
              <a:buChar char="•"/>
            </a:pPr>
            <a:r>
              <a:rPr lang="en-GB" sz="1800" b="1" dirty="0"/>
              <a:t>In mentoring relationship </a:t>
            </a:r>
            <a:r>
              <a:rPr lang="en-GB" sz="1800" dirty="0"/>
              <a:t>(</a:t>
            </a:r>
            <a:r>
              <a:rPr lang="en-GB" sz="1800" dirty="0">
                <a:effectLst/>
                <a:ea typeface="Calibri" panose="020F0502020204030204" pitchFamily="34" charset="0"/>
                <a:cs typeface="Times New Roman" panose="02020603050405020304" pitchFamily="18" charset="0"/>
              </a:rPr>
              <a:t>Csikszentmihalyi, 2009; Mali et al., 2012)</a:t>
            </a:r>
            <a:r>
              <a:rPr lang="en-GB" sz="1800" dirty="0"/>
              <a:t>:</a:t>
            </a:r>
          </a:p>
          <a:p>
            <a:pPr marL="800100" lvl="1" indent="-342900">
              <a:buFont typeface="Courier New" panose="02070309020205020404" pitchFamily="49" charset="0"/>
              <a:buChar char="o"/>
            </a:pPr>
            <a:r>
              <a:rPr lang="en-GB" sz="1600" b="1" dirty="0"/>
              <a:t>Achieve common re</a:t>
            </a:r>
            <a:r>
              <a:rPr lang="sl-SI" sz="1600" b="1" dirty="0" err="1"/>
              <a:t>sea</a:t>
            </a:r>
            <a:r>
              <a:rPr lang="en-GB" sz="1600" b="1" dirty="0" err="1"/>
              <a:t>rch</a:t>
            </a:r>
            <a:r>
              <a:rPr lang="en-GB" sz="1600" b="1" dirty="0"/>
              <a:t> goal;</a:t>
            </a:r>
          </a:p>
          <a:p>
            <a:pPr marL="800100" lvl="1" indent="-342900">
              <a:buFont typeface="Courier New" panose="02070309020205020404" pitchFamily="49" charset="0"/>
              <a:buChar char="o"/>
            </a:pPr>
            <a:r>
              <a:rPr lang="en-GB" sz="1600" b="1" dirty="0"/>
              <a:t>Training new researchers and experts;</a:t>
            </a:r>
          </a:p>
          <a:p>
            <a:pPr marL="800100" lvl="1" indent="-342900">
              <a:buFont typeface="Courier New" panose="02070309020205020404" pitchFamily="49" charset="0"/>
              <a:buChar char="o"/>
            </a:pPr>
            <a:r>
              <a:rPr lang="en-GB" sz="1600" b="1" dirty="0"/>
              <a:t>Knowledge exchange;</a:t>
            </a:r>
          </a:p>
          <a:p>
            <a:pPr marL="800100" lvl="1" indent="-342900">
              <a:buFont typeface="Courier New" panose="02070309020205020404" pitchFamily="49" charset="0"/>
              <a:buChar char="o"/>
            </a:pPr>
            <a:r>
              <a:rPr lang="en-GB" sz="1600" b="1" dirty="0"/>
              <a:t>New knowledge production.</a:t>
            </a:r>
          </a:p>
          <a:p>
            <a:pPr marL="285750" indent="-285750">
              <a:buFont typeface="Arial" panose="020B0604020202020204" pitchFamily="34" charset="0"/>
              <a:buChar char="•"/>
            </a:pPr>
            <a:r>
              <a:rPr lang="en-GB" sz="1800" dirty="0"/>
              <a:t>This study fills the research gap:</a:t>
            </a:r>
          </a:p>
          <a:p>
            <a:pPr marL="742950" lvl="1" indent="-285750">
              <a:buFont typeface="Arial" panose="020B0604020202020204" pitchFamily="34" charset="0"/>
              <a:buChar char="•"/>
            </a:pPr>
            <a:r>
              <a:rPr lang="en-GB" sz="1600" b="1" dirty="0"/>
              <a:t>Focuses on </a:t>
            </a:r>
            <a:r>
              <a:rPr lang="en-GB" sz="1600" b="1" u="sng" dirty="0"/>
              <a:t>both</a:t>
            </a:r>
            <a:r>
              <a:rPr lang="en-GB" sz="1600" b="1" dirty="0">
                <a:effectLst/>
                <a:ea typeface="Calibri" panose="020F0502020204030204" pitchFamily="34" charset="0"/>
                <a:cs typeface="Times New Roman" panose="02020603050405020304" pitchFamily="18" charset="0"/>
              </a:rPr>
              <a:t> the mentors‘ </a:t>
            </a:r>
            <a:r>
              <a:rPr lang="sl-SI" sz="1600" b="1" dirty="0" err="1">
                <a:ea typeface="Calibri" panose="020F0502020204030204" pitchFamily="34" charset="0"/>
                <a:cs typeface="Times New Roman" panose="02020603050405020304" pitchFamily="18" charset="0"/>
              </a:rPr>
              <a:t>and</a:t>
            </a:r>
            <a:r>
              <a:rPr lang="en-GB" sz="1600" b="1" dirty="0">
                <a:effectLst/>
                <a:ea typeface="Calibri" panose="020F0502020204030204" pitchFamily="34" charset="0"/>
                <a:cs typeface="Times New Roman" panose="02020603050405020304" pitchFamily="18" charset="0"/>
              </a:rPr>
              <a:t> mentees' perspectives;</a:t>
            </a:r>
          </a:p>
          <a:p>
            <a:pPr marL="742950" lvl="1" indent="-285750">
              <a:buFont typeface="Arial" panose="020B0604020202020204" pitchFamily="34" charset="0"/>
              <a:buChar char="•"/>
            </a:pPr>
            <a:r>
              <a:rPr lang="en-GB" sz="1600" b="1" dirty="0">
                <a:ea typeface="Calibri" panose="020F0502020204030204" pitchFamily="34" charset="0"/>
                <a:cs typeface="Times New Roman" panose="02020603050405020304" pitchFamily="18" charset="0"/>
              </a:rPr>
              <a:t>Explores the mentoring relationship in Slovenian higher education and science;</a:t>
            </a:r>
          </a:p>
          <a:p>
            <a:pPr marL="742950" lvl="1" indent="-285750">
              <a:buFont typeface="Arial" panose="020B0604020202020204" pitchFamily="34" charset="0"/>
              <a:buChar char="•"/>
            </a:pPr>
            <a:r>
              <a:rPr lang="en-GB" sz="1600" b="1" dirty="0">
                <a:ea typeface="Calibri" panose="020F0502020204030204" pitchFamily="34" charset="0"/>
                <a:cs typeface="Times New Roman" panose="02020603050405020304" pitchFamily="18" charset="0"/>
              </a:rPr>
              <a:t>Looks into similarities/differences in mentoring </a:t>
            </a:r>
            <a:r>
              <a:rPr lang="en-GB" sz="1600" b="1" dirty="0" err="1">
                <a:ea typeface="Calibri" panose="020F0502020204030204" pitchFamily="34" charset="0"/>
                <a:cs typeface="Times New Roman" panose="02020603050405020304" pitchFamily="18" charset="0"/>
              </a:rPr>
              <a:t>rel</a:t>
            </a:r>
            <a:r>
              <a:rPr lang="sl-SI" sz="1600" b="1" dirty="0">
                <a:ea typeface="Calibri" panose="020F0502020204030204" pitchFamily="34" charset="0"/>
                <a:cs typeface="Times New Roman" panose="02020603050405020304" pitchFamily="18" charset="0"/>
              </a:rPr>
              <a:t>a</a:t>
            </a:r>
            <a:r>
              <a:rPr lang="en-GB" sz="1600" b="1" dirty="0" err="1">
                <a:ea typeface="Calibri" panose="020F0502020204030204" pitchFamily="34" charset="0"/>
                <a:cs typeface="Times New Roman" panose="02020603050405020304" pitchFamily="18" charset="0"/>
              </a:rPr>
              <a:t>tionship</a:t>
            </a:r>
            <a:r>
              <a:rPr lang="en-GB" sz="1600" b="1" dirty="0">
                <a:ea typeface="Calibri" panose="020F0502020204030204" pitchFamily="34" charset="0"/>
                <a:cs typeface="Times New Roman" panose="02020603050405020304" pitchFamily="18" charset="0"/>
              </a:rPr>
              <a:t> in different scientific fields.</a:t>
            </a:r>
            <a:endParaRPr lang="en-GB" sz="1600" b="1"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GB" dirty="0"/>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n-GB" dirty="0"/>
              <a:t>EUROPEAN CONFERENCE ON SOCIAL NETWORKS (EUSN)</a:t>
            </a:r>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GB" smtClean="0"/>
              <a:pPr/>
              <a:t>2</a:t>
            </a:fld>
            <a:endParaRPr lang="en-GB" dirty="0"/>
          </a:p>
        </p:txBody>
      </p:sp>
    </p:spTree>
    <p:extLst>
      <p:ext uri="{BB962C8B-B14F-4D97-AF65-F5344CB8AC3E}">
        <p14:creationId xmlns:p14="http://schemas.microsoft.com/office/powerpoint/2010/main" val="3571516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F9CAA-FBE5-705A-5AF9-E25E24B19A43}"/>
              </a:ext>
            </a:extLst>
          </p:cNvPr>
          <p:cNvSpPr>
            <a:spLocks noGrp="1"/>
          </p:cNvSpPr>
          <p:nvPr>
            <p:ph type="title"/>
          </p:nvPr>
        </p:nvSpPr>
        <p:spPr>
          <a:xfrm>
            <a:off x="-87236" y="0"/>
            <a:ext cx="12366472" cy="1325563"/>
          </a:xfrm>
        </p:spPr>
        <p:txBody>
          <a:bodyPr/>
          <a:lstStyle/>
          <a:p>
            <a:r>
              <a:rPr lang="sl-SI" dirty="0" err="1"/>
              <a:t>Mentor‘s</a:t>
            </a:r>
            <a:r>
              <a:rPr lang="sl-SI" dirty="0"/>
              <a:t> </a:t>
            </a:r>
            <a:r>
              <a:rPr lang="sl-SI" dirty="0" err="1"/>
              <a:t>types</a:t>
            </a:r>
            <a:r>
              <a:rPr lang="sl-SI" dirty="0"/>
              <a:t> </a:t>
            </a:r>
            <a:r>
              <a:rPr lang="sl-SI" dirty="0" err="1"/>
              <a:t>and</a:t>
            </a:r>
            <a:r>
              <a:rPr lang="sl-SI" dirty="0"/>
              <a:t> </a:t>
            </a:r>
            <a:r>
              <a:rPr lang="sl-SI" dirty="0" err="1"/>
              <a:t>their</a:t>
            </a:r>
            <a:r>
              <a:rPr lang="sl-SI" dirty="0"/>
              <a:t> </a:t>
            </a:r>
            <a:r>
              <a:rPr lang="sl-SI" dirty="0" err="1"/>
              <a:t>Characteristics</a:t>
            </a:r>
            <a:r>
              <a:rPr lang="sl-SI" dirty="0"/>
              <a:t>: </a:t>
            </a:r>
            <a:r>
              <a:rPr lang="sl-SI" u="sng" dirty="0">
                <a:effectLst>
                  <a:outerShdw blurRad="38100" dist="38100" dir="2700000" algn="tl">
                    <a:srgbClr val="000000">
                      <a:alpha val="43137"/>
                    </a:srgbClr>
                  </a:outerShdw>
                </a:effectLst>
              </a:rPr>
              <a:t>COLLEGIAL MENTOR</a:t>
            </a:r>
            <a:endParaRPr lang="sl-SI" dirty="0"/>
          </a:p>
        </p:txBody>
      </p:sp>
      <p:sp>
        <p:nvSpPr>
          <p:cNvPr id="3" name="Table Placeholder 2">
            <a:extLst>
              <a:ext uri="{FF2B5EF4-FFF2-40B4-BE49-F238E27FC236}">
                <a16:creationId xmlns:a16="http://schemas.microsoft.com/office/drawing/2014/main" id="{A62C1F1D-EBC4-B110-0E11-19BB9DB81F4E}"/>
              </a:ext>
            </a:extLst>
          </p:cNvPr>
          <p:cNvSpPr>
            <a:spLocks noGrp="1"/>
          </p:cNvSpPr>
          <p:nvPr>
            <p:ph type="tbl" sz="quarter" idx="14"/>
          </p:nvPr>
        </p:nvSpPr>
        <p:spPr>
          <a:xfrm>
            <a:off x="264336" y="1203569"/>
            <a:ext cx="10515600" cy="3744913"/>
          </a:xfrm>
        </p:spPr>
        <p:txBody>
          <a:bodyPr/>
          <a:lstStyle/>
          <a:p>
            <a:r>
              <a:rPr lang="sl-SI" sz="1600" b="1" dirty="0" err="1"/>
              <a:t>Collegial</a:t>
            </a:r>
            <a:r>
              <a:rPr lang="sl-SI" sz="1600" b="1" dirty="0"/>
              <a:t> mentor </a:t>
            </a:r>
            <a:r>
              <a:rPr lang="sl-SI" sz="1600" dirty="0"/>
              <a:t>is mentor </a:t>
            </a:r>
            <a:r>
              <a:rPr lang="sl-SI" sz="1600" dirty="0" err="1"/>
              <a:t>who</a:t>
            </a:r>
            <a:r>
              <a:rPr lang="sl-SI" sz="1600" dirty="0"/>
              <a:t>:</a:t>
            </a:r>
          </a:p>
          <a:p>
            <a:pPr lvl="1">
              <a:buFont typeface="Courier New" panose="02070309020205020404" pitchFamily="49" charset="0"/>
              <a:buChar char="o"/>
            </a:pPr>
            <a:r>
              <a:rPr lang="en-GB" sz="1400" dirty="0"/>
              <a:t>treats their mentees more as colleagues and collaborators rather than students or subordinates</a:t>
            </a:r>
            <a:r>
              <a:rPr lang="sl-SI" sz="1400" dirty="0"/>
              <a:t>,</a:t>
            </a:r>
          </a:p>
          <a:p>
            <a:pPr lvl="1">
              <a:buFont typeface="Courier New" panose="02070309020205020404" pitchFamily="49" charset="0"/>
              <a:buChar char="o"/>
            </a:pPr>
            <a:r>
              <a:rPr lang="en-GB" sz="1400" dirty="0"/>
              <a:t>share their knowledge and expertise with the mentee</a:t>
            </a:r>
            <a:r>
              <a:rPr lang="sl-SI" sz="1400" dirty="0"/>
              <a:t>,</a:t>
            </a:r>
          </a:p>
          <a:p>
            <a:pPr lvl="1">
              <a:buFont typeface="Courier New" panose="02070309020205020404" pitchFamily="49" charset="0"/>
              <a:buChar char="o"/>
            </a:pPr>
            <a:r>
              <a:rPr lang="en-GB" sz="1400" dirty="0"/>
              <a:t>expect the mentee to be active in the mentoring relationship</a:t>
            </a:r>
            <a:r>
              <a:rPr lang="sl-SI" sz="1400" dirty="0"/>
              <a:t>, </a:t>
            </a:r>
          </a:p>
          <a:p>
            <a:pPr lvl="1">
              <a:buFont typeface="Courier New" panose="02070309020205020404" pitchFamily="49" charset="0"/>
              <a:buChar char="o"/>
            </a:pPr>
            <a:r>
              <a:rPr lang="en-GB" sz="1400" dirty="0"/>
              <a:t>provides guidance, support, encouragement, and helps the mentee develop the skills and </a:t>
            </a:r>
            <a:endParaRPr lang="sl-SI" sz="1400" dirty="0"/>
          </a:p>
          <a:p>
            <a:pPr marL="457200" lvl="1" indent="0">
              <a:buNone/>
            </a:pPr>
            <a:r>
              <a:rPr lang="en-GB" sz="1400" dirty="0"/>
              <a:t>competencies needed to complete their doctoral studies, as well as those relevant for their future </a:t>
            </a:r>
            <a:endParaRPr lang="sl-SI" sz="1400" dirty="0"/>
          </a:p>
          <a:p>
            <a:pPr marL="457200" lvl="1" indent="0">
              <a:buNone/>
            </a:pPr>
            <a:r>
              <a:rPr lang="en-GB" sz="1400" dirty="0"/>
              <a:t>professional career. </a:t>
            </a:r>
            <a:endParaRPr lang="sl-SI" sz="1400" dirty="0"/>
          </a:p>
        </p:txBody>
      </p:sp>
      <p:sp>
        <p:nvSpPr>
          <p:cNvPr id="4" name="Date Placeholder 3">
            <a:extLst>
              <a:ext uri="{FF2B5EF4-FFF2-40B4-BE49-F238E27FC236}">
                <a16:creationId xmlns:a16="http://schemas.microsoft.com/office/drawing/2014/main" id="{81A11AB0-B3C7-EC89-58FD-A4E4F106654F}"/>
              </a:ext>
            </a:extLst>
          </p:cNvPr>
          <p:cNvSpPr>
            <a:spLocks noGrp="1"/>
          </p:cNvSpPr>
          <p:nvPr>
            <p:ph type="dt" sz="half" idx="10"/>
          </p:nvPr>
        </p:nvSpPr>
        <p:spPr/>
        <p:txBody>
          <a:bodyPr/>
          <a:lstStyle/>
          <a:p>
            <a:r>
              <a:rPr lang="en-US" dirty="0"/>
              <a:t>20</a:t>
            </a:r>
            <a:r>
              <a:rPr lang="sl-SI" dirty="0"/>
              <a:t>23</a:t>
            </a:r>
            <a:endParaRPr lang="en-US" dirty="0"/>
          </a:p>
        </p:txBody>
      </p:sp>
      <p:sp>
        <p:nvSpPr>
          <p:cNvPr id="5" name="Footer Placeholder 4">
            <a:extLst>
              <a:ext uri="{FF2B5EF4-FFF2-40B4-BE49-F238E27FC236}">
                <a16:creationId xmlns:a16="http://schemas.microsoft.com/office/drawing/2014/main" id="{CC1E4225-A42B-1EC1-8334-2822B521C930}"/>
              </a:ext>
            </a:extLst>
          </p:cNvPr>
          <p:cNvSpPr>
            <a:spLocks noGrp="1"/>
          </p:cNvSpPr>
          <p:nvPr>
            <p:ph type="ftr" sz="quarter" idx="11"/>
          </p:nvPr>
        </p:nvSpPr>
        <p:spPr/>
        <p:txBody>
          <a:bodyPr/>
          <a:lstStyle/>
          <a:p>
            <a:r>
              <a:rPr lang="sl-SI" dirty="0"/>
              <a:t>EUROEPAN CONFERENCE ON SOCIAL NETWORKS (EUSN)</a:t>
            </a:r>
            <a:endParaRPr lang="en-US" dirty="0"/>
          </a:p>
        </p:txBody>
      </p:sp>
      <p:sp>
        <p:nvSpPr>
          <p:cNvPr id="6" name="Slide Number Placeholder 5">
            <a:extLst>
              <a:ext uri="{FF2B5EF4-FFF2-40B4-BE49-F238E27FC236}">
                <a16:creationId xmlns:a16="http://schemas.microsoft.com/office/drawing/2014/main" id="{AA5E6BDB-1817-B8C6-6A6F-ACCD068409E9}"/>
              </a:ext>
            </a:extLst>
          </p:cNvPr>
          <p:cNvSpPr>
            <a:spLocks noGrp="1"/>
          </p:cNvSpPr>
          <p:nvPr>
            <p:ph type="sldNum" sz="quarter" idx="12"/>
          </p:nvPr>
        </p:nvSpPr>
        <p:spPr/>
        <p:txBody>
          <a:bodyPr/>
          <a:lstStyle/>
          <a:p>
            <a:fld id="{A49DFD55-3C28-40EF-9E31-A92D2E4017FF}" type="slidenum">
              <a:rPr lang="en-US" smtClean="0"/>
              <a:pPr/>
              <a:t>20</a:t>
            </a:fld>
            <a:endParaRPr lang="en-US" dirty="0"/>
          </a:p>
        </p:txBody>
      </p:sp>
      <p:graphicFrame>
        <p:nvGraphicFramePr>
          <p:cNvPr id="9" name="Table 8">
            <a:extLst>
              <a:ext uri="{FF2B5EF4-FFF2-40B4-BE49-F238E27FC236}">
                <a16:creationId xmlns:a16="http://schemas.microsoft.com/office/drawing/2014/main" id="{0D5194F9-CE16-A732-617F-3D2C1C438C68}"/>
              </a:ext>
            </a:extLst>
          </p:cNvPr>
          <p:cNvGraphicFramePr>
            <a:graphicFrameLocks noGrp="1"/>
          </p:cNvGraphicFramePr>
          <p:nvPr/>
        </p:nvGraphicFramePr>
        <p:xfrm>
          <a:off x="482600" y="3247047"/>
          <a:ext cx="8128000" cy="3444240"/>
        </p:xfrm>
        <a:graphic>
          <a:graphicData uri="http://schemas.openxmlformats.org/drawingml/2006/table">
            <a:tbl>
              <a:tblPr firstRow="1" bandRow="1">
                <a:tableStyleId>{6E25E649-3F16-4E02-A733-19D2CDBF48F0}</a:tableStyleId>
              </a:tblPr>
              <a:tblGrid>
                <a:gridCol w="4064000">
                  <a:extLst>
                    <a:ext uri="{9D8B030D-6E8A-4147-A177-3AD203B41FA5}">
                      <a16:colId xmlns:a16="http://schemas.microsoft.com/office/drawing/2014/main" val="3179239233"/>
                    </a:ext>
                  </a:extLst>
                </a:gridCol>
                <a:gridCol w="4064000">
                  <a:extLst>
                    <a:ext uri="{9D8B030D-6E8A-4147-A177-3AD203B41FA5}">
                      <a16:colId xmlns:a16="http://schemas.microsoft.com/office/drawing/2014/main" val="4019585534"/>
                    </a:ext>
                  </a:extLst>
                </a:gridCol>
              </a:tblGrid>
              <a:tr h="352034">
                <a:tc>
                  <a:txBody>
                    <a:bodyPr/>
                    <a:lstStyle/>
                    <a:p>
                      <a:r>
                        <a:rPr lang="en-GB" noProof="0" dirty="0">
                          <a:solidFill>
                            <a:schemeClr val="tx1"/>
                          </a:solidFill>
                        </a:rPr>
                        <a:t>Desirable characteristics</a:t>
                      </a:r>
                    </a:p>
                  </a:txBody>
                  <a:tcPr>
                    <a:lnR w="12700" cap="flat" cmpd="sng" algn="ctr">
                      <a:solidFill>
                        <a:schemeClr val="tx1"/>
                      </a:solidFill>
                      <a:prstDash val="solid"/>
                      <a:round/>
                      <a:headEnd type="none" w="med" len="med"/>
                      <a:tailEnd type="none" w="med" len="med"/>
                    </a:lnR>
                  </a:tcPr>
                </a:tc>
                <a:tc>
                  <a:txBody>
                    <a:bodyPr/>
                    <a:lstStyle/>
                    <a:p>
                      <a:r>
                        <a:rPr lang="en-GB" noProof="0" dirty="0">
                          <a:solidFill>
                            <a:schemeClr val="tx1"/>
                          </a:solidFill>
                        </a:rPr>
                        <a:t>Undesirable characteristics</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23832344"/>
                  </a:ext>
                </a:extLst>
              </a:tr>
              <a:tr h="3037110">
                <a:tc>
                  <a:txBody>
                    <a:bodyPr/>
                    <a:lstStyle/>
                    <a:p>
                      <a:pPr marL="285750" indent="-285750">
                        <a:buFont typeface="Wingdings" panose="05000000000000000000" pitchFamily="2" charset="2"/>
                        <a:buChar char="§"/>
                      </a:pPr>
                      <a:r>
                        <a:rPr lang="en-GB" sz="1400" b="1" noProof="0" dirty="0"/>
                        <a:t>Informal socializing</a:t>
                      </a:r>
                    </a:p>
                    <a:p>
                      <a:pPr marL="285750" indent="-285750">
                        <a:buFont typeface="Wingdings" panose="05000000000000000000" pitchFamily="2" charset="2"/>
                        <a:buChar char="§"/>
                      </a:pPr>
                      <a:r>
                        <a:rPr lang="en-GB" sz="1400" b="1" noProof="0" dirty="0"/>
                        <a:t>Emotional support</a:t>
                      </a:r>
                    </a:p>
                    <a:p>
                      <a:pPr marL="285750" indent="-285750">
                        <a:buFont typeface="Wingdings" panose="05000000000000000000" pitchFamily="2" charset="2"/>
                        <a:buChar char="§"/>
                      </a:pPr>
                      <a:r>
                        <a:rPr lang="en-GB" sz="1400" b="1" noProof="0" dirty="0"/>
                        <a:t>Problem-solving and willingness to take risks</a:t>
                      </a:r>
                    </a:p>
                    <a:p>
                      <a:pPr marL="285750" indent="-285750">
                        <a:buFont typeface="Wingdings" panose="05000000000000000000" pitchFamily="2" charset="2"/>
                        <a:buChar char="§"/>
                      </a:pPr>
                      <a:r>
                        <a:rPr lang="en-GB" sz="1400" b="1" noProof="0" dirty="0"/>
                        <a:t>Openness and accessibility</a:t>
                      </a:r>
                    </a:p>
                    <a:p>
                      <a:pPr marL="285750" indent="-285750">
                        <a:buFont typeface="Wingdings" panose="05000000000000000000" pitchFamily="2" charset="2"/>
                        <a:buChar char="§"/>
                      </a:pPr>
                      <a:r>
                        <a:rPr lang="en-GB" sz="1400" b="1" noProof="0" dirty="0"/>
                        <a:t>Listening</a:t>
                      </a:r>
                    </a:p>
                    <a:p>
                      <a:pPr marL="285750" indent="-285750">
                        <a:buFont typeface="Wingdings" panose="05000000000000000000" pitchFamily="2" charset="2"/>
                        <a:buChar char="§"/>
                      </a:pPr>
                      <a:r>
                        <a:rPr lang="en-GB" sz="1400" b="1" noProof="0" dirty="0"/>
                        <a:t>Friendliness and humanity</a:t>
                      </a:r>
                    </a:p>
                    <a:p>
                      <a:pPr marL="285750" indent="-285750">
                        <a:buFont typeface="Wingdings" panose="05000000000000000000" pitchFamily="2" charset="2"/>
                        <a:buChar char="§"/>
                      </a:pPr>
                      <a:r>
                        <a:rPr lang="en-GB" sz="1400" b="1" noProof="0" dirty="0"/>
                        <a:t>Shared decision-making </a:t>
                      </a:r>
                    </a:p>
                    <a:p>
                      <a:pPr marL="285750" indent="-285750">
                        <a:buFont typeface="Wingdings" panose="05000000000000000000" pitchFamily="2" charset="2"/>
                        <a:buChar char="§"/>
                      </a:pPr>
                      <a:r>
                        <a:rPr lang="en-GB" sz="1400" noProof="0" dirty="0"/>
                        <a:t>Promoting writing and publishing articles</a:t>
                      </a:r>
                    </a:p>
                    <a:p>
                      <a:pPr marL="285750" indent="-285750">
                        <a:buFont typeface="Wingdings" panose="05000000000000000000" pitchFamily="2" charset="2"/>
                        <a:buChar char="§"/>
                      </a:pPr>
                      <a:r>
                        <a:rPr lang="en-GB" sz="1400" noProof="0" dirty="0"/>
                        <a:t>Respectfulness</a:t>
                      </a:r>
                    </a:p>
                    <a:p>
                      <a:pPr marL="285750" indent="-285750">
                        <a:buFont typeface="Wingdings" panose="05000000000000000000" pitchFamily="2" charset="2"/>
                        <a:buChar char="§"/>
                      </a:pPr>
                      <a:r>
                        <a:rPr lang="en-GB" sz="1400" noProof="0" dirty="0"/>
                        <a:t>Providing professional advice and assistance</a:t>
                      </a:r>
                    </a:p>
                    <a:p>
                      <a:pPr marL="285750" indent="-285750">
                        <a:buFont typeface="Wingdings" panose="05000000000000000000" pitchFamily="2" charset="2"/>
                        <a:buChar char="§"/>
                      </a:pPr>
                      <a:r>
                        <a:rPr lang="en-GB" sz="1400" b="1" noProof="0" dirty="0"/>
                        <a:t>Career path advising</a:t>
                      </a:r>
                    </a:p>
                    <a:p>
                      <a:pPr marL="285750" indent="-285750">
                        <a:buFont typeface="Wingdings" panose="05000000000000000000" pitchFamily="2" charset="2"/>
                        <a:buChar char="§"/>
                      </a:pPr>
                      <a:r>
                        <a:rPr lang="en-GB" sz="1400" noProof="0" dirty="0"/>
                        <a:t>Trustworthiness</a:t>
                      </a:r>
                    </a:p>
                    <a:p>
                      <a:pPr marL="285750" indent="-285750">
                        <a:buFont typeface="Wingdings" panose="05000000000000000000" pitchFamily="2" charset="2"/>
                        <a:buChar char="§"/>
                      </a:pPr>
                      <a:r>
                        <a:rPr lang="en-GB" sz="1400" noProof="0" dirty="0"/>
                        <a:t>Transparency in the distribution of work and credit for it</a:t>
                      </a:r>
                      <a:endParaRPr lang="en-GB" sz="1400" noProof="0" dirty="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marL="285750" indent="-285750">
                        <a:buFont typeface="Wingdings" panose="05000000000000000000" pitchFamily="2" charset="2"/>
                        <a:buChar char="§"/>
                      </a:pPr>
                      <a:r>
                        <a:rPr lang="en-GB" sz="1400" b="1" dirty="0"/>
                        <a:t>Ambiguous messages and responses to work</a:t>
                      </a:r>
                      <a:endParaRPr lang="sl-SI" sz="1400" b="1" dirty="0"/>
                    </a:p>
                    <a:p>
                      <a:pPr marL="285750" indent="-285750">
                        <a:buFont typeface="Wingdings" panose="05000000000000000000" pitchFamily="2" charset="2"/>
                        <a:buChar char="§"/>
                      </a:pPr>
                      <a:r>
                        <a:rPr lang="en-GB" sz="1400" b="1" dirty="0"/>
                        <a:t>Lack of transparency in work</a:t>
                      </a:r>
                      <a:endParaRPr lang="sl-SI" sz="1400" b="1" dirty="0"/>
                    </a:p>
                    <a:p>
                      <a:pPr marL="285750" indent="-285750">
                        <a:buFont typeface="Wingdings" panose="05000000000000000000" pitchFamily="2" charset="2"/>
                        <a:buChar char="§"/>
                      </a:pPr>
                      <a:r>
                        <a:rPr lang="en-GB" sz="1400" b="1" dirty="0"/>
                        <a:t>Unreliability</a:t>
                      </a:r>
                      <a:endParaRPr lang="sl-SI" sz="1400" b="1" dirty="0"/>
                    </a:p>
                    <a:p>
                      <a:pPr marL="285750" indent="-285750">
                        <a:buFont typeface="Wingdings" panose="05000000000000000000" pitchFamily="2" charset="2"/>
                        <a:buChar char="§"/>
                      </a:pPr>
                      <a:r>
                        <a:rPr lang="en-GB" sz="1400" dirty="0"/>
                        <a:t>Lack of expertise</a:t>
                      </a:r>
                      <a:endParaRPr lang="sl-SI" sz="1400" dirty="0"/>
                    </a:p>
                    <a:p>
                      <a:pPr marL="285750" indent="-285750">
                        <a:buFont typeface="Wingdings" panose="05000000000000000000" pitchFamily="2" charset="2"/>
                        <a:buChar char="§"/>
                      </a:pPr>
                      <a:r>
                        <a:rPr lang="en-GB" sz="1400" b="1" dirty="0"/>
                        <a:t>Inadequate guidance and leadership</a:t>
                      </a:r>
                      <a:endParaRPr lang="sl-SI" sz="1400" b="1" dirty="0"/>
                    </a:p>
                    <a:p>
                      <a:pPr marL="285750" indent="-285750">
                        <a:buFont typeface="Wingdings" panose="05000000000000000000" pitchFamily="2" charset="2"/>
                        <a:buChar char="§"/>
                      </a:pPr>
                      <a:r>
                        <a:rPr lang="en-GB" sz="1400" dirty="0"/>
                        <a:t>Insufficient guidance towards international collaboration and networking</a:t>
                      </a:r>
                      <a:endParaRPr lang="sl-SI" sz="16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92374843"/>
                  </a:ext>
                </a:extLst>
              </a:tr>
            </a:tbl>
          </a:graphicData>
        </a:graphic>
      </p:graphicFrame>
      <p:sp>
        <p:nvSpPr>
          <p:cNvPr id="10" name="TextBox 9">
            <a:extLst>
              <a:ext uri="{FF2B5EF4-FFF2-40B4-BE49-F238E27FC236}">
                <a16:creationId xmlns:a16="http://schemas.microsoft.com/office/drawing/2014/main" id="{6A546795-8F38-D463-2D01-3C946E6060D1}"/>
              </a:ext>
            </a:extLst>
          </p:cNvPr>
          <p:cNvSpPr txBox="1"/>
          <p:nvPr/>
        </p:nvSpPr>
        <p:spPr>
          <a:xfrm>
            <a:off x="8774561" y="1702763"/>
            <a:ext cx="3153103" cy="4278094"/>
          </a:xfrm>
          <a:prstGeom prst="rect">
            <a:avLst/>
          </a:prstGeom>
          <a:noFill/>
        </p:spPr>
        <p:txBody>
          <a:bodyPr wrap="square" rtlCol="0">
            <a:spAutoFit/>
          </a:bodyPr>
          <a:lstStyle/>
          <a:p>
            <a:r>
              <a:rPr lang="en-GB" sz="1600" i="1" dirty="0"/>
              <a:t>"I would say that, at least for myself, I can claim that I've always been interested in how they approach issues that are problems for me as well, or how they tackle something that I haven't dealt with, and somewhere it still falls within the scope of my competencies or my knowledge. In short, mentoring has always seemed to me not to lead someone who is ignorant. I mean, I'm in a position of knowledge, so you have to follow me, but it's really an interaction where both partners are active." </a:t>
            </a:r>
            <a:r>
              <a:rPr lang="en-GB" sz="1600" dirty="0"/>
              <a:t>(M4)</a:t>
            </a:r>
            <a:endParaRPr lang="sl-SI" sz="1600" dirty="0"/>
          </a:p>
        </p:txBody>
      </p:sp>
    </p:spTree>
    <p:extLst>
      <p:ext uri="{BB962C8B-B14F-4D97-AF65-F5344CB8AC3E}">
        <p14:creationId xmlns:p14="http://schemas.microsoft.com/office/powerpoint/2010/main" val="153023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A14EB-FD71-EB3B-D776-822DF0284C24}"/>
              </a:ext>
            </a:extLst>
          </p:cNvPr>
          <p:cNvSpPr>
            <a:spLocks noGrp="1"/>
          </p:cNvSpPr>
          <p:nvPr>
            <p:ph type="title"/>
          </p:nvPr>
        </p:nvSpPr>
        <p:spPr>
          <a:xfrm>
            <a:off x="0" y="56121"/>
            <a:ext cx="12242450" cy="1325563"/>
          </a:xfrm>
        </p:spPr>
        <p:txBody>
          <a:bodyPr/>
          <a:lstStyle/>
          <a:p>
            <a:r>
              <a:rPr lang="sl-SI" dirty="0" err="1"/>
              <a:t>Mentor‘s</a:t>
            </a:r>
            <a:r>
              <a:rPr lang="sl-SI" dirty="0"/>
              <a:t> </a:t>
            </a:r>
            <a:r>
              <a:rPr lang="sl-SI" dirty="0" err="1"/>
              <a:t>types</a:t>
            </a:r>
            <a:r>
              <a:rPr lang="sl-SI" dirty="0"/>
              <a:t> </a:t>
            </a:r>
            <a:r>
              <a:rPr lang="sl-SI" dirty="0" err="1"/>
              <a:t>and</a:t>
            </a:r>
            <a:r>
              <a:rPr lang="sl-SI" dirty="0"/>
              <a:t> </a:t>
            </a:r>
            <a:r>
              <a:rPr lang="sl-SI" dirty="0" err="1"/>
              <a:t>their</a:t>
            </a:r>
            <a:r>
              <a:rPr lang="sl-SI" dirty="0"/>
              <a:t> </a:t>
            </a:r>
            <a:r>
              <a:rPr lang="sl-SI" dirty="0" err="1"/>
              <a:t>Characteristics</a:t>
            </a:r>
            <a:r>
              <a:rPr lang="sl-SI" dirty="0"/>
              <a:t>: </a:t>
            </a:r>
            <a:r>
              <a:rPr lang="sl-SI" u="sng" dirty="0">
                <a:effectLst>
                  <a:outerShdw blurRad="38100" dist="38100" dir="2700000" algn="tl">
                    <a:srgbClr val="000000">
                      <a:alpha val="43137"/>
                    </a:srgbClr>
                  </a:outerShdw>
                </a:effectLst>
              </a:rPr>
              <a:t>FORMAL MENTOR</a:t>
            </a:r>
            <a:endParaRPr lang="sl-SI" dirty="0"/>
          </a:p>
        </p:txBody>
      </p:sp>
      <p:sp>
        <p:nvSpPr>
          <p:cNvPr id="3" name="Table Placeholder 2">
            <a:extLst>
              <a:ext uri="{FF2B5EF4-FFF2-40B4-BE49-F238E27FC236}">
                <a16:creationId xmlns:a16="http://schemas.microsoft.com/office/drawing/2014/main" id="{2444BED2-1C30-01A7-4AE6-36679E7084E5}"/>
              </a:ext>
            </a:extLst>
          </p:cNvPr>
          <p:cNvSpPr>
            <a:spLocks noGrp="1"/>
          </p:cNvSpPr>
          <p:nvPr>
            <p:ph type="tbl" sz="quarter" idx="14"/>
          </p:nvPr>
        </p:nvSpPr>
        <p:spPr>
          <a:xfrm>
            <a:off x="340010" y="1171756"/>
            <a:ext cx="10515600" cy="3744913"/>
          </a:xfrm>
        </p:spPr>
        <p:txBody>
          <a:bodyPr/>
          <a:lstStyle/>
          <a:p>
            <a:r>
              <a:rPr lang="sl-SI" sz="1600" b="1" dirty="0"/>
              <a:t>Formal </a:t>
            </a:r>
            <a:r>
              <a:rPr lang="sl-SI" sz="1600" b="1" dirty="0" err="1"/>
              <a:t>mentorship</a:t>
            </a:r>
            <a:r>
              <a:rPr lang="sl-SI" sz="1600" b="1" dirty="0"/>
              <a:t>:</a:t>
            </a:r>
          </a:p>
          <a:p>
            <a:pPr lvl="1">
              <a:buFont typeface="Courier New" panose="02070309020205020404" pitchFamily="49" charset="0"/>
              <a:buChar char="o"/>
            </a:pPr>
            <a:r>
              <a:rPr lang="sl-SI" sz="1400" dirty="0"/>
              <a:t>Is </a:t>
            </a:r>
            <a:r>
              <a:rPr lang="sl-SI" sz="1400" dirty="0" err="1"/>
              <a:t>established</a:t>
            </a:r>
            <a:r>
              <a:rPr lang="sl-SI" sz="1400" dirty="0"/>
              <a:t> </a:t>
            </a:r>
            <a:r>
              <a:rPr lang="en-GB" sz="1400" dirty="0"/>
              <a:t>when a mentor guides an external doctoral candidate, forming a more </a:t>
            </a:r>
            <a:r>
              <a:rPr lang="sl-SI" sz="1400" dirty="0"/>
              <a:t>(</a:t>
            </a:r>
            <a:r>
              <a:rPr lang="en-GB" sz="1400" dirty="0"/>
              <a:t>formal relationship</a:t>
            </a:r>
            <a:r>
              <a:rPr lang="sl-SI" sz="1400" dirty="0"/>
              <a:t>),</a:t>
            </a:r>
          </a:p>
          <a:p>
            <a:pPr lvl="1">
              <a:buFont typeface="Courier New" panose="02070309020205020404" pitchFamily="49" charset="0"/>
              <a:buChar char="o"/>
            </a:pPr>
            <a:r>
              <a:rPr lang="en-GB" sz="1400" dirty="0"/>
              <a:t>a mentee is not in contact with the mentor every day, </a:t>
            </a:r>
            <a:endParaRPr lang="sl-SI" sz="1400" dirty="0"/>
          </a:p>
          <a:p>
            <a:pPr lvl="1">
              <a:buFont typeface="Courier New" panose="02070309020205020404" pitchFamily="49" charset="0"/>
              <a:buChar char="o"/>
            </a:pPr>
            <a:r>
              <a:rPr lang="en-GB" sz="1400" dirty="0"/>
              <a:t>can be less personal, with more distance and strictly professional</a:t>
            </a:r>
            <a:r>
              <a:rPr lang="sl-SI" sz="1400" dirty="0"/>
              <a:t>,</a:t>
            </a:r>
            <a:r>
              <a:rPr lang="en-GB" sz="1400" dirty="0"/>
              <a:t> </a:t>
            </a:r>
            <a:endParaRPr lang="sl-SI" sz="1400" dirty="0"/>
          </a:p>
          <a:p>
            <a:pPr lvl="1">
              <a:buFont typeface="Courier New" panose="02070309020205020404" pitchFamily="49" charset="0"/>
              <a:buChar char="o"/>
            </a:pPr>
            <a:r>
              <a:rPr lang="en-GB" sz="1400" dirty="0"/>
              <a:t>the mentor focuses on providing guidance, direction, offering expert advice, monitoring progress in the research field, and less on providing support, addressing mentee concerns, and other needs.</a:t>
            </a:r>
            <a:endParaRPr lang="sl-SI" sz="1400" dirty="0"/>
          </a:p>
        </p:txBody>
      </p:sp>
      <p:sp>
        <p:nvSpPr>
          <p:cNvPr id="4" name="Date Placeholder 3">
            <a:extLst>
              <a:ext uri="{FF2B5EF4-FFF2-40B4-BE49-F238E27FC236}">
                <a16:creationId xmlns:a16="http://schemas.microsoft.com/office/drawing/2014/main" id="{03C37AE9-EE22-D361-AF34-45C020D3BD6F}"/>
              </a:ext>
            </a:extLst>
          </p:cNvPr>
          <p:cNvSpPr>
            <a:spLocks noGrp="1"/>
          </p:cNvSpPr>
          <p:nvPr>
            <p:ph type="dt" sz="half" idx="10"/>
          </p:nvPr>
        </p:nvSpPr>
        <p:spPr/>
        <p:txBody>
          <a:bodyPr/>
          <a:lstStyle/>
          <a:p>
            <a:r>
              <a:rPr lang="en-US" dirty="0"/>
              <a:t>20</a:t>
            </a:r>
            <a:r>
              <a:rPr lang="sl-SI" dirty="0"/>
              <a:t>23</a:t>
            </a:r>
            <a:endParaRPr lang="en-US" dirty="0"/>
          </a:p>
        </p:txBody>
      </p:sp>
      <p:sp>
        <p:nvSpPr>
          <p:cNvPr id="5" name="Footer Placeholder 4">
            <a:extLst>
              <a:ext uri="{FF2B5EF4-FFF2-40B4-BE49-F238E27FC236}">
                <a16:creationId xmlns:a16="http://schemas.microsoft.com/office/drawing/2014/main" id="{7DA1489E-2B0E-526A-D783-3723B0DE786D}"/>
              </a:ext>
            </a:extLst>
          </p:cNvPr>
          <p:cNvSpPr>
            <a:spLocks noGrp="1"/>
          </p:cNvSpPr>
          <p:nvPr>
            <p:ph type="ftr" sz="quarter" idx="11"/>
          </p:nvPr>
        </p:nvSpPr>
        <p:spPr/>
        <p:txBody>
          <a:bodyPr/>
          <a:lstStyle/>
          <a:p>
            <a:r>
              <a:rPr lang="sl-SI" dirty="0"/>
              <a:t>EUROEPAN CONFERNECE ON SOCIAL NETWORKS (EUSN)</a:t>
            </a:r>
            <a:endParaRPr lang="en-US" dirty="0"/>
          </a:p>
        </p:txBody>
      </p:sp>
      <p:sp>
        <p:nvSpPr>
          <p:cNvPr id="6" name="Slide Number Placeholder 5">
            <a:extLst>
              <a:ext uri="{FF2B5EF4-FFF2-40B4-BE49-F238E27FC236}">
                <a16:creationId xmlns:a16="http://schemas.microsoft.com/office/drawing/2014/main" id="{ECBDB87C-A3A2-EDBC-AF34-8CF4BC1AE147}"/>
              </a:ext>
            </a:extLst>
          </p:cNvPr>
          <p:cNvSpPr>
            <a:spLocks noGrp="1"/>
          </p:cNvSpPr>
          <p:nvPr>
            <p:ph type="sldNum" sz="quarter" idx="12"/>
          </p:nvPr>
        </p:nvSpPr>
        <p:spPr/>
        <p:txBody>
          <a:bodyPr/>
          <a:lstStyle/>
          <a:p>
            <a:fld id="{A49DFD55-3C28-40EF-9E31-A92D2E4017FF}" type="slidenum">
              <a:rPr lang="en-US" smtClean="0"/>
              <a:pPr/>
              <a:t>21</a:t>
            </a:fld>
            <a:endParaRPr lang="en-US" dirty="0"/>
          </a:p>
        </p:txBody>
      </p:sp>
      <p:graphicFrame>
        <p:nvGraphicFramePr>
          <p:cNvPr id="7" name="Table 6">
            <a:extLst>
              <a:ext uri="{FF2B5EF4-FFF2-40B4-BE49-F238E27FC236}">
                <a16:creationId xmlns:a16="http://schemas.microsoft.com/office/drawing/2014/main" id="{AE3E5310-CFAB-C165-2D23-EEC9356CF038}"/>
              </a:ext>
            </a:extLst>
          </p:cNvPr>
          <p:cNvGraphicFramePr>
            <a:graphicFrameLocks noGrp="1"/>
          </p:cNvGraphicFramePr>
          <p:nvPr/>
        </p:nvGraphicFramePr>
        <p:xfrm>
          <a:off x="482600" y="2912110"/>
          <a:ext cx="8128000" cy="3402870"/>
        </p:xfrm>
        <a:graphic>
          <a:graphicData uri="http://schemas.openxmlformats.org/drawingml/2006/table">
            <a:tbl>
              <a:tblPr firstRow="1" bandRow="1">
                <a:tableStyleId>{6E25E649-3F16-4E02-A733-19D2CDBF48F0}</a:tableStyleId>
              </a:tblPr>
              <a:tblGrid>
                <a:gridCol w="4064000">
                  <a:extLst>
                    <a:ext uri="{9D8B030D-6E8A-4147-A177-3AD203B41FA5}">
                      <a16:colId xmlns:a16="http://schemas.microsoft.com/office/drawing/2014/main" val="3179239233"/>
                    </a:ext>
                  </a:extLst>
                </a:gridCol>
                <a:gridCol w="4064000">
                  <a:extLst>
                    <a:ext uri="{9D8B030D-6E8A-4147-A177-3AD203B41FA5}">
                      <a16:colId xmlns:a16="http://schemas.microsoft.com/office/drawing/2014/main" val="4019585534"/>
                    </a:ext>
                  </a:extLst>
                </a:gridCol>
              </a:tblGrid>
              <a:tr h="352034">
                <a:tc>
                  <a:txBody>
                    <a:bodyPr/>
                    <a:lstStyle/>
                    <a:p>
                      <a:r>
                        <a:rPr lang="en-GB" noProof="0" dirty="0">
                          <a:solidFill>
                            <a:schemeClr val="tx1"/>
                          </a:solidFill>
                        </a:rPr>
                        <a:t>Desirable characteristics</a:t>
                      </a:r>
                    </a:p>
                  </a:txBody>
                  <a:tcPr>
                    <a:lnR w="12700" cap="flat" cmpd="sng" algn="ctr">
                      <a:solidFill>
                        <a:schemeClr val="tx1"/>
                      </a:solidFill>
                      <a:prstDash val="solid"/>
                      <a:round/>
                      <a:headEnd type="none" w="med" len="med"/>
                      <a:tailEnd type="none" w="med" len="med"/>
                    </a:lnR>
                  </a:tcPr>
                </a:tc>
                <a:tc>
                  <a:txBody>
                    <a:bodyPr/>
                    <a:lstStyle/>
                    <a:p>
                      <a:r>
                        <a:rPr lang="en-GB" noProof="0" dirty="0">
                          <a:solidFill>
                            <a:schemeClr val="tx1"/>
                          </a:solidFill>
                        </a:rPr>
                        <a:t>Undesirable characteristics</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23832344"/>
                  </a:ext>
                </a:extLst>
              </a:tr>
              <a:tr h="3037110">
                <a:tc>
                  <a:txBody>
                    <a:bodyPr/>
                    <a:lstStyle/>
                    <a:p>
                      <a:pPr marL="285750" indent="-285750">
                        <a:buFont typeface="Wingdings" panose="05000000000000000000" pitchFamily="2" charset="2"/>
                        <a:buChar char="§"/>
                      </a:pPr>
                      <a:r>
                        <a:rPr lang="en-GB" sz="1400" b="1" noProof="0" dirty="0"/>
                        <a:t>Personal compatibility</a:t>
                      </a:r>
                    </a:p>
                    <a:p>
                      <a:pPr marL="285750" indent="-285750">
                        <a:buFont typeface="Wingdings" panose="05000000000000000000" pitchFamily="2" charset="2"/>
                        <a:buChar char="§"/>
                      </a:pPr>
                      <a:r>
                        <a:rPr lang="en-GB" sz="1400" b="1" noProof="0" dirty="0"/>
                        <a:t>Respectfulness </a:t>
                      </a:r>
                    </a:p>
                    <a:p>
                      <a:pPr marL="285750" indent="-285750">
                        <a:buFont typeface="Wingdings" panose="05000000000000000000" pitchFamily="2" charset="2"/>
                        <a:buChar char="§"/>
                      </a:pPr>
                      <a:r>
                        <a:rPr lang="en-GB" sz="1400" b="1" noProof="0" dirty="0"/>
                        <a:t>Providing professional advice and assistance</a:t>
                      </a:r>
                    </a:p>
                    <a:p>
                      <a:pPr marL="285750" indent="-285750">
                        <a:buFont typeface="Wingdings" panose="05000000000000000000" pitchFamily="2" charset="2"/>
                        <a:buChar char="§"/>
                      </a:pPr>
                      <a:r>
                        <a:rPr lang="en-GB" sz="1400" noProof="0" dirty="0"/>
                        <a:t>Trustworthiness</a:t>
                      </a:r>
                      <a:endParaRPr lang="en-GB" sz="1400" noProof="0" dirty="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marL="285750" indent="-285750">
                        <a:buFont typeface="Wingdings" panose="05000000000000000000" pitchFamily="2" charset="2"/>
                        <a:buChar char="§"/>
                      </a:pPr>
                      <a:r>
                        <a:rPr lang="en-GB" sz="1400" b="1" dirty="0"/>
                        <a:t>Exclusion from the research group</a:t>
                      </a:r>
                      <a:endParaRPr lang="sl-SI" sz="1400" b="1" dirty="0"/>
                    </a:p>
                    <a:p>
                      <a:pPr marL="285750" indent="-285750">
                        <a:buFont typeface="Wingdings" panose="05000000000000000000" pitchFamily="2" charset="2"/>
                        <a:buChar char="§"/>
                      </a:pPr>
                      <a:r>
                        <a:rPr lang="en-GB" sz="1400" b="1" dirty="0"/>
                        <a:t>Insufficient guidance towards international collaboration and networking</a:t>
                      </a:r>
                      <a:endParaRPr lang="sl-SI" sz="1600" b="1"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92374843"/>
                  </a:ext>
                </a:extLst>
              </a:tr>
            </a:tbl>
          </a:graphicData>
        </a:graphic>
      </p:graphicFrame>
      <p:sp>
        <p:nvSpPr>
          <p:cNvPr id="8" name="TextBox 7">
            <a:extLst>
              <a:ext uri="{FF2B5EF4-FFF2-40B4-BE49-F238E27FC236}">
                <a16:creationId xmlns:a16="http://schemas.microsoft.com/office/drawing/2014/main" id="{37670418-D533-3AD2-3B43-5A4C47C39E5D}"/>
              </a:ext>
            </a:extLst>
          </p:cNvPr>
          <p:cNvSpPr txBox="1"/>
          <p:nvPr/>
        </p:nvSpPr>
        <p:spPr>
          <a:xfrm>
            <a:off x="8696260" y="2739095"/>
            <a:ext cx="3228778" cy="3293209"/>
          </a:xfrm>
          <a:prstGeom prst="rect">
            <a:avLst/>
          </a:prstGeom>
          <a:noFill/>
        </p:spPr>
        <p:txBody>
          <a:bodyPr wrap="square" rtlCol="0">
            <a:spAutoFit/>
          </a:bodyPr>
          <a:lstStyle/>
          <a:p>
            <a:r>
              <a:rPr lang="en-GB" sz="1600" i="1" dirty="0"/>
              <a:t>"We also never-, there was never a discussion about maybe preparing a research project together, or in that sense, no. Maybe in the future, I don't know... For instance, I wasn't at all involved in the institution's environment where I did my doctorate, as I said, I'm more in the institution where I studied my primary field, so yeah, yeah, you see the difference. Nobody knows me there, at the doctoral level..." </a:t>
            </a:r>
            <a:r>
              <a:rPr lang="en-GB" sz="1600" dirty="0"/>
              <a:t>(DR1)</a:t>
            </a:r>
            <a:endParaRPr lang="sl-SI" sz="1600" dirty="0"/>
          </a:p>
        </p:txBody>
      </p:sp>
    </p:spTree>
    <p:extLst>
      <p:ext uri="{BB962C8B-B14F-4D97-AF65-F5344CB8AC3E}">
        <p14:creationId xmlns:p14="http://schemas.microsoft.com/office/powerpoint/2010/main" val="129145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DCE5F-6700-B835-EA76-B6DD646BD9F6}"/>
              </a:ext>
            </a:extLst>
          </p:cNvPr>
          <p:cNvSpPr>
            <a:spLocks noGrp="1"/>
          </p:cNvSpPr>
          <p:nvPr>
            <p:ph type="title"/>
          </p:nvPr>
        </p:nvSpPr>
        <p:spPr>
          <a:xfrm>
            <a:off x="838200" y="60325"/>
            <a:ext cx="10515600" cy="1325563"/>
          </a:xfrm>
        </p:spPr>
        <p:txBody>
          <a:bodyPr/>
          <a:lstStyle/>
          <a:p>
            <a:pPr algn="l"/>
            <a:r>
              <a:rPr lang="en-GB" dirty="0"/>
              <a:t>Participant characteristics</a:t>
            </a:r>
          </a:p>
        </p:txBody>
      </p:sp>
      <p:graphicFrame>
        <p:nvGraphicFramePr>
          <p:cNvPr id="7" name="Table 7">
            <a:extLst>
              <a:ext uri="{FF2B5EF4-FFF2-40B4-BE49-F238E27FC236}">
                <a16:creationId xmlns:a16="http://schemas.microsoft.com/office/drawing/2014/main" id="{51D616AA-29D0-539F-4F96-22CD872AE7FB}"/>
              </a:ext>
            </a:extLst>
          </p:cNvPr>
          <p:cNvGraphicFramePr>
            <a:graphicFrameLocks noGrp="1"/>
          </p:cNvGraphicFramePr>
          <p:nvPr>
            <p:ph type="tbl" sz="quarter" idx="14"/>
            <p:extLst>
              <p:ext uri="{D42A27DB-BD31-4B8C-83A1-F6EECF244321}">
                <p14:modId xmlns:p14="http://schemas.microsoft.com/office/powerpoint/2010/main" val="2427080147"/>
              </p:ext>
            </p:extLst>
          </p:nvPr>
        </p:nvGraphicFramePr>
        <p:xfrm>
          <a:off x="926911" y="915338"/>
          <a:ext cx="10515600" cy="5528572"/>
        </p:xfrm>
        <a:graphic>
          <a:graphicData uri="http://schemas.openxmlformats.org/drawingml/2006/table">
            <a:tbl>
              <a:tblPr firstRow="1" bandRow="1">
                <a:tableStyleId>{6E25E649-3F16-4E02-A733-19D2CDBF48F0}</a:tableStyleId>
              </a:tblPr>
              <a:tblGrid>
                <a:gridCol w="5257800">
                  <a:extLst>
                    <a:ext uri="{9D8B030D-6E8A-4147-A177-3AD203B41FA5}">
                      <a16:colId xmlns:a16="http://schemas.microsoft.com/office/drawing/2014/main" val="3842713579"/>
                    </a:ext>
                  </a:extLst>
                </a:gridCol>
                <a:gridCol w="5257800">
                  <a:extLst>
                    <a:ext uri="{9D8B030D-6E8A-4147-A177-3AD203B41FA5}">
                      <a16:colId xmlns:a16="http://schemas.microsoft.com/office/drawing/2014/main" val="588757421"/>
                    </a:ext>
                  </a:extLst>
                </a:gridCol>
              </a:tblGrid>
              <a:tr h="432566">
                <a:tc>
                  <a:txBody>
                    <a:bodyPr/>
                    <a:lstStyle/>
                    <a:p>
                      <a:pPr algn="ctr"/>
                      <a:r>
                        <a:rPr lang="en-GB" noProof="0" dirty="0">
                          <a:solidFill>
                            <a:schemeClr val="tx1"/>
                          </a:solidFill>
                        </a:rPr>
                        <a:t>MENTEES (n=12)</a:t>
                      </a:r>
                    </a:p>
                  </a:txBody>
                  <a:tcPr anchor="ctr">
                    <a:lnR w="12700" cap="flat" cmpd="sng" algn="ctr">
                      <a:solidFill>
                        <a:schemeClr val="tx1"/>
                      </a:solidFill>
                      <a:prstDash val="solid"/>
                      <a:round/>
                      <a:headEnd type="none" w="med" len="med"/>
                      <a:tailEnd type="none" w="med" len="med"/>
                    </a:lnR>
                  </a:tcPr>
                </a:tc>
                <a:tc>
                  <a:txBody>
                    <a:bodyPr/>
                    <a:lstStyle/>
                    <a:p>
                      <a:pPr algn="ctr"/>
                      <a:r>
                        <a:rPr lang="en-GB" noProof="0" dirty="0">
                          <a:solidFill>
                            <a:schemeClr val="tx1"/>
                          </a:solidFill>
                        </a:rPr>
                        <a:t>MENTORS (n=12)</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22908200"/>
                  </a:ext>
                </a:extLst>
              </a:tr>
              <a:tr h="432566">
                <a:tc>
                  <a:txBody>
                    <a:bodyPr/>
                    <a:lstStyle/>
                    <a:p>
                      <a:pPr algn="ctr"/>
                      <a:r>
                        <a:rPr lang="en-GB" noProof="0" dirty="0"/>
                        <a:t>Average age=43.5 years </a:t>
                      </a:r>
                      <a:r>
                        <a:rPr lang="sl-SI" noProof="0" dirty="0"/>
                        <a:t>(32-56 </a:t>
                      </a:r>
                      <a:r>
                        <a:rPr lang="en-GB" noProof="0" dirty="0"/>
                        <a:t>years</a:t>
                      </a:r>
                      <a:r>
                        <a:rPr lang="sl-SI" noProof="0" dirty="0"/>
                        <a:t>)</a:t>
                      </a:r>
                      <a:endParaRPr lang="en-GB" noProof="0" dirty="0"/>
                    </a:p>
                    <a:p>
                      <a:pPr algn="ctr"/>
                      <a:r>
                        <a:rPr lang="en-GB" noProof="0" dirty="0"/>
                        <a:t>(4 males, 7 females, 1 non-binary)</a:t>
                      </a:r>
                    </a:p>
                  </a:txBody>
                  <a:tcPr anchor="ctr">
                    <a:lnR w="12700" cap="flat" cmpd="sng" algn="ctr">
                      <a:solidFill>
                        <a:schemeClr val="tx1"/>
                      </a:solidFill>
                      <a:prstDash val="solid"/>
                      <a:round/>
                      <a:headEnd type="none" w="med" len="med"/>
                      <a:tailEnd type="none" w="med" len="med"/>
                    </a:lnR>
                  </a:tcPr>
                </a:tc>
                <a:tc>
                  <a:txBody>
                    <a:bodyPr/>
                    <a:lstStyle/>
                    <a:p>
                      <a:pPr algn="ctr"/>
                      <a:r>
                        <a:rPr lang="en-GB" noProof="0" dirty="0"/>
                        <a:t>Average age=61 years (42-76 years)</a:t>
                      </a:r>
                    </a:p>
                    <a:p>
                      <a:pPr algn="ctr"/>
                      <a:r>
                        <a:rPr lang="en-GB" noProof="0" dirty="0"/>
                        <a:t>(3 males, 9 females)</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85873753"/>
                  </a:ext>
                </a:extLst>
              </a:tr>
              <a:tr h="432566">
                <a:tc>
                  <a:txBody>
                    <a:bodyPr/>
                    <a:lstStyle/>
                    <a:p>
                      <a:pPr algn="ctr"/>
                      <a:r>
                        <a:rPr lang="en-GB" noProof="0" dirty="0"/>
                        <a:t>PhD received 2 to 19 years ago </a:t>
                      </a:r>
                    </a:p>
                    <a:p>
                      <a:pPr algn="ctr"/>
                      <a:r>
                        <a:rPr lang="en-GB" noProof="0" dirty="0"/>
                        <a:t>(average=8 years ago)</a:t>
                      </a:r>
                    </a:p>
                  </a:txBody>
                  <a:tcPr anchor="ctr">
                    <a:lnR w="12700" cap="flat" cmpd="sng" algn="ctr">
                      <a:solidFill>
                        <a:schemeClr val="tx1"/>
                      </a:solidFill>
                      <a:prstDash val="solid"/>
                      <a:round/>
                      <a:headEnd type="none" w="med" len="med"/>
                      <a:tailEnd type="none" w="med" len="med"/>
                    </a:lnR>
                  </a:tcPr>
                </a:tc>
                <a:tc>
                  <a:txBody>
                    <a:bodyPr/>
                    <a:lstStyle/>
                    <a:p>
                      <a:pPr algn="ctr"/>
                      <a:r>
                        <a:rPr lang="en-GB" noProof="0" dirty="0"/>
                        <a:t>PhD received 12 to 42 years ago</a:t>
                      </a:r>
                    </a:p>
                    <a:p>
                      <a:pPr algn="ctr"/>
                      <a:r>
                        <a:rPr lang="en-GB" noProof="0" dirty="0"/>
                        <a:t>(average=27 years ago)</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118084721"/>
                  </a:ext>
                </a:extLst>
              </a:tr>
              <a:tr h="432566">
                <a:tc>
                  <a:txBody>
                    <a:bodyPr/>
                    <a:lstStyle/>
                    <a:p>
                      <a:pPr algn="ctr"/>
                      <a:r>
                        <a:rPr lang="en-GB" noProof="0" dirty="0"/>
                        <a:t>7 with young researcher position (funding)</a:t>
                      </a:r>
                    </a:p>
                    <a:p>
                      <a:pPr algn="ctr"/>
                      <a:r>
                        <a:rPr lang="sl-SI" noProof="0" dirty="0"/>
                        <a:t>3</a:t>
                      </a:r>
                      <a:r>
                        <a:rPr lang="en-GB" noProof="0" dirty="0"/>
                        <a:t> employed </a:t>
                      </a:r>
                      <a:r>
                        <a:rPr lang="sl-SI" noProof="0" dirty="0"/>
                        <a:t>on</a:t>
                      </a:r>
                      <a:r>
                        <a:rPr lang="en-GB" noProof="0" dirty="0"/>
                        <a:t> research projects</a:t>
                      </a:r>
                    </a:p>
                    <a:p>
                      <a:pPr algn="ctr"/>
                      <a:r>
                        <a:rPr lang="sl-SI" noProof="0" dirty="0"/>
                        <a:t>2</a:t>
                      </a:r>
                      <a:r>
                        <a:rPr lang="en-GB" noProof="0" dirty="0"/>
                        <a:t> with outside funding (scholarship)</a:t>
                      </a:r>
                    </a:p>
                  </a:txBody>
                  <a:tcPr anchor="ctr">
                    <a:lnR w="12700" cap="flat" cmpd="sng" algn="ctr">
                      <a:solidFill>
                        <a:schemeClr val="tx1"/>
                      </a:solidFill>
                      <a:prstDash val="solid"/>
                      <a:round/>
                      <a:headEnd type="none" w="med" len="med"/>
                      <a:tailEnd type="none" w="med" len="med"/>
                    </a:lnR>
                  </a:tcPr>
                </a:tc>
                <a:tc>
                  <a:txBody>
                    <a:bodyPr/>
                    <a:lstStyle/>
                    <a:p>
                      <a:pPr algn="ctr"/>
                      <a:r>
                        <a:rPr lang="en-GB" noProof="0" dirty="0"/>
                        <a:t>7 tenured professors</a:t>
                      </a:r>
                    </a:p>
                    <a:p>
                      <a:pPr algn="ctr"/>
                      <a:r>
                        <a:rPr lang="en-GB" noProof="0" dirty="0"/>
                        <a:t>2 associate professors</a:t>
                      </a:r>
                    </a:p>
                    <a:p>
                      <a:pPr algn="ctr"/>
                      <a:r>
                        <a:rPr lang="en-GB" noProof="0" dirty="0"/>
                        <a:t>3 assistant professors</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8702851"/>
                  </a:ext>
                </a:extLst>
              </a:tr>
              <a:tr h="432566">
                <a:tc>
                  <a:txBody>
                    <a:bodyPr/>
                    <a:lstStyle/>
                    <a:p>
                      <a:pPr algn="ctr"/>
                      <a:r>
                        <a:rPr lang="sl-SI" noProof="0" dirty="0"/>
                        <a:t>5</a:t>
                      </a:r>
                      <a:r>
                        <a:rPr lang="en-GB" noProof="0" dirty="0"/>
                        <a:t> had co-mentors, 7 without co-mentors</a:t>
                      </a:r>
                    </a:p>
                  </a:txBody>
                  <a:tcPr anchor="ctr">
                    <a:lnR w="12700" cap="flat" cmpd="sng" algn="ctr">
                      <a:solidFill>
                        <a:schemeClr val="tx1"/>
                      </a:solidFill>
                      <a:prstDash val="solid"/>
                      <a:round/>
                      <a:headEnd type="none" w="med" len="med"/>
                      <a:tailEnd type="none" w="med" len="med"/>
                    </a:lnR>
                  </a:tcPr>
                </a:tc>
                <a:tc>
                  <a:txBody>
                    <a:bodyPr/>
                    <a:lstStyle/>
                    <a:p>
                      <a:pPr algn="ctr"/>
                      <a:r>
                        <a:rPr lang="en-GB" noProof="0" dirty="0"/>
                        <a:t>Mentoring 2 to 30 PhD students </a:t>
                      </a:r>
                    </a:p>
                    <a:p>
                      <a:pPr algn="ctr"/>
                      <a:r>
                        <a:rPr lang="en-GB" noProof="0" dirty="0"/>
                        <a:t>(average=11 PhD students)</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939346321"/>
                  </a:ext>
                </a:extLst>
              </a:tr>
              <a:tr h="432566">
                <a:tc>
                  <a:txBody>
                    <a:bodyPr/>
                    <a:lstStyle/>
                    <a:p>
                      <a:pPr algn="ctr"/>
                      <a:r>
                        <a:rPr lang="en-GB" noProof="0" dirty="0"/>
                        <a:t>2 mentees for each fields: </a:t>
                      </a:r>
                      <a:r>
                        <a:rPr lang="en-GB" sz="1800" kern="1200" noProof="0" dirty="0">
                          <a:solidFill>
                            <a:schemeClr val="dk1"/>
                          </a:solidFill>
                          <a:effectLst/>
                          <a:latin typeface="+mn-lt"/>
                          <a:ea typeface="+mn-ea"/>
                          <a:cs typeface="+mn-cs"/>
                        </a:rPr>
                        <a:t>natural sciences and mathematics, engineering and technologies, medicine, biotechnology, social sciences, and humanities</a:t>
                      </a:r>
                      <a:endParaRPr lang="en-GB" noProof="0" dirty="0"/>
                    </a:p>
                  </a:txBody>
                  <a:tcPr anchor="ctr">
                    <a:lnR w="12700" cap="flat" cmpd="sng" algn="ctr">
                      <a:solidFill>
                        <a:schemeClr val="tx1"/>
                      </a:solidFill>
                      <a:prstDash val="solid"/>
                      <a:round/>
                      <a:headEnd type="none" w="med" len="med"/>
                      <a:tailEnd type="none" w="med" len="med"/>
                    </a:lnR>
                  </a:tcPr>
                </a:tc>
                <a:tc>
                  <a:txBody>
                    <a:bodyPr/>
                    <a:lstStyle/>
                    <a:p>
                      <a:pPr algn="ctr"/>
                      <a:r>
                        <a:rPr lang="en-GB" noProof="0" dirty="0"/>
                        <a:t>2 from natural sciences and mathematics, 3 from engineering and technologies, 1 medicine, 2 biotechnology, 2 social sciences and 2 humanities</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719668059"/>
                  </a:ext>
                </a:extLst>
              </a:tr>
              <a:tr h="432566">
                <a:tc>
                  <a:txBody>
                    <a:bodyPr/>
                    <a:lstStyle/>
                    <a:p>
                      <a:pPr algn="ctr"/>
                      <a:r>
                        <a:rPr lang="en-GB" noProof="0" dirty="0"/>
                        <a:t>Most of them studied at University of Ljubljana</a:t>
                      </a:r>
                    </a:p>
                  </a:txBody>
                  <a:tcPr anchor="ctr">
                    <a:lnR w="12700" cap="flat" cmpd="sng" algn="ctr">
                      <a:solidFill>
                        <a:schemeClr val="tx1"/>
                      </a:solidFill>
                      <a:prstDash val="solid"/>
                      <a:round/>
                      <a:headEnd type="none" w="med" len="med"/>
                      <a:tailEnd type="none" w="med" len="med"/>
                    </a:lnR>
                  </a:tcPr>
                </a:tc>
                <a:tc>
                  <a:txBody>
                    <a:bodyPr/>
                    <a:lstStyle/>
                    <a:p>
                      <a:pPr algn="ctr"/>
                      <a:r>
                        <a:rPr lang="en-GB" noProof="0" dirty="0"/>
                        <a:t>Most of them affiliated at University of Ljubljana.</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69535455"/>
                  </a:ext>
                </a:extLst>
              </a:tr>
              <a:tr h="432566">
                <a:tc>
                  <a:txBody>
                    <a:bodyPr/>
                    <a:lstStyle/>
                    <a:p>
                      <a:pPr algn="ctr"/>
                      <a:r>
                        <a:rPr lang="en-GB" noProof="0" dirty="0"/>
                        <a:t>After PhD: 9 academia (5 prior research group, 4 different research group), 2 private sector, 1 NGO</a:t>
                      </a:r>
                    </a:p>
                  </a:txBody>
                  <a:tcPr anchor="ctr">
                    <a:lnR w="12700" cap="flat" cmpd="sng" algn="ctr">
                      <a:solidFill>
                        <a:schemeClr val="tx1"/>
                      </a:solidFill>
                      <a:prstDash val="solid"/>
                      <a:round/>
                      <a:headEnd type="none" w="med" len="med"/>
                      <a:tailEnd type="none" w="med" len="med"/>
                    </a:lnR>
                  </a:tcPr>
                </a:tc>
                <a:tc>
                  <a:txBody>
                    <a:bodyPr/>
                    <a:lstStyle/>
                    <a:p>
                      <a:pPr algn="ctr"/>
                      <a:r>
                        <a:rPr lang="en-GB" noProof="0" dirty="0"/>
                        <a:t>After PhD: 11 academia (most of them in different research group), 1 public sector</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46329371"/>
                  </a:ext>
                </a:extLst>
              </a:tr>
            </a:tbl>
          </a:graphicData>
        </a:graphic>
      </p:graphicFrame>
      <p:sp>
        <p:nvSpPr>
          <p:cNvPr id="4" name="Date Placeholder 3">
            <a:extLst>
              <a:ext uri="{FF2B5EF4-FFF2-40B4-BE49-F238E27FC236}">
                <a16:creationId xmlns:a16="http://schemas.microsoft.com/office/drawing/2014/main" id="{18696A69-5008-A49C-B99D-24820D4B0808}"/>
              </a:ext>
            </a:extLst>
          </p:cNvPr>
          <p:cNvSpPr>
            <a:spLocks noGrp="1"/>
          </p:cNvSpPr>
          <p:nvPr>
            <p:ph type="dt" sz="half" idx="10"/>
          </p:nvPr>
        </p:nvSpPr>
        <p:spPr/>
        <p:txBody>
          <a:bodyPr/>
          <a:lstStyle/>
          <a:p>
            <a:r>
              <a:rPr lang="en-GB" dirty="0"/>
              <a:t>2023</a:t>
            </a:r>
          </a:p>
        </p:txBody>
      </p:sp>
      <p:sp>
        <p:nvSpPr>
          <p:cNvPr id="5" name="Footer Placeholder 4">
            <a:extLst>
              <a:ext uri="{FF2B5EF4-FFF2-40B4-BE49-F238E27FC236}">
                <a16:creationId xmlns:a16="http://schemas.microsoft.com/office/drawing/2014/main" id="{B8FF12F7-300D-DE9C-1DDB-6B68BED21672}"/>
              </a:ext>
            </a:extLst>
          </p:cNvPr>
          <p:cNvSpPr>
            <a:spLocks noGrp="1"/>
          </p:cNvSpPr>
          <p:nvPr>
            <p:ph type="ftr" sz="quarter" idx="11"/>
          </p:nvPr>
        </p:nvSpPr>
        <p:spPr/>
        <p:txBody>
          <a:bodyPr/>
          <a:lstStyle/>
          <a:p>
            <a:r>
              <a:rPr lang="en-GB" dirty="0"/>
              <a:t>EUROPEAN CONFERENCE ON SOCIAL NETWORKS (EUSN)</a:t>
            </a:r>
          </a:p>
        </p:txBody>
      </p:sp>
      <p:sp>
        <p:nvSpPr>
          <p:cNvPr id="6" name="Slide Number Placeholder 5">
            <a:extLst>
              <a:ext uri="{FF2B5EF4-FFF2-40B4-BE49-F238E27FC236}">
                <a16:creationId xmlns:a16="http://schemas.microsoft.com/office/drawing/2014/main" id="{D50F7A62-01BC-54E1-EA36-92DA05375108}"/>
              </a:ext>
            </a:extLst>
          </p:cNvPr>
          <p:cNvSpPr>
            <a:spLocks noGrp="1"/>
          </p:cNvSpPr>
          <p:nvPr>
            <p:ph type="sldNum" sz="quarter" idx="12"/>
          </p:nvPr>
        </p:nvSpPr>
        <p:spPr/>
        <p:txBody>
          <a:bodyPr/>
          <a:lstStyle/>
          <a:p>
            <a:fld id="{A49DFD55-3C28-40EF-9E31-A92D2E4017FF}" type="slidenum">
              <a:rPr lang="en-GB" smtClean="0"/>
              <a:pPr/>
              <a:t>22</a:t>
            </a:fld>
            <a:endParaRPr lang="en-GB" dirty="0"/>
          </a:p>
        </p:txBody>
      </p:sp>
    </p:spTree>
    <p:extLst>
      <p:ext uri="{BB962C8B-B14F-4D97-AF65-F5344CB8AC3E}">
        <p14:creationId xmlns:p14="http://schemas.microsoft.com/office/powerpoint/2010/main" val="3699872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05C26-5064-F985-AA36-5C07B3850D1F}"/>
              </a:ext>
            </a:extLst>
          </p:cNvPr>
          <p:cNvSpPr>
            <a:spLocks noGrp="1"/>
          </p:cNvSpPr>
          <p:nvPr>
            <p:ph type="title"/>
          </p:nvPr>
        </p:nvSpPr>
        <p:spPr/>
        <p:txBody>
          <a:bodyPr/>
          <a:lstStyle/>
          <a:p>
            <a:r>
              <a:rPr lang="en-GB" dirty="0"/>
              <a:t>Knowledge production process in mentoring relationship</a:t>
            </a:r>
          </a:p>
        </p:txBody>
      </p:sp>
      <p:sp>
        <p:nvSpPr>
          <p:cNvPr id="4" name="Date Placeholder 3">
            <a:extLst>
              <a:ext uri="{FF2B5EF4-FFF2-40B4-BE49-F238E27FC236}">
                <a16:creationId xmlns:a16="http://schemas.microsoft.com/office/drawing/2014/main" id="{2611C6C7-6FBA-5D6B-FE73-CF5BD4CB1034}"/>
              </a:ext>
            </a:extLst>
          </p:cNvPr>
          <p:cNvSpPr>
            <a:spLocks noGrp="1"/>
          </p:cNvSpPr>
          <p:nvPr>
            <p:ph type="dt" sz="half" idx="10"/>
          </p:nvPr>
        </p:nvSpPr>
        <p:spPr/>
        <p:txBody>
          <a:bodyPr/>
          <a:lstStyle/>
          <a:p>
            <a:r>
              <a:rPr lang="en-GB" dirty="0"/>
              <a:t>2023</a:t>
            </a:r>
          </a:p>
        </p:txBody>
      </p:sp>
      <p:sp>
        <p:nvSpPr>
          <p:cNvPr id="5" name="Footer Placeholder 4">
            <a:extLst>
              <a:ext uri="{FF2B5EF4-FFF2-40B4-BE49-F238E27FC236}">
                <a16:creationId xmlns:a16="http://schemas.microsoft.com/office/drawing/2014/main" id="{E4FBAB8D-DECB-E8E6-C94F-479E2D19F74F}"/>
              </a:ext>
            </a:extLst>
          </p:cNvPr>
          <p:cNvSpPr>
            <a:spLocks noGrp="1"/>
          </p:cNvSpPr>
          <p:nvPr>
            <p:ph type="ftr" sz="quarter" idx="11"/>
          </p:nvPr>
        </p:nvSpPr>
        <p:spPr/>
        <p:txBody>
          <a:bodyPr/>
          <a:lstStyle/>
          <a:p>
            <a:r>
              <a:rPr lang="en-GB" dirty="0"/>
              <a:t>EUROPEAN CONFERENCE OF SOCIAL NETWORKS (EUSN)</a:t>
            </a:r>
          </a:p>
        </p:txBody>
      </p:sp>
      <p:sp>
        <p:nvSpPr>
          <p:cNvPr id="6" name="Slide Number Placeholder 5">
            <a:extLst>
              <a:ext uri="{FF2B5EF4-FFF2-40B4-BE49-F238E27FC236}">
                <a16:creationId xmlns:a16="http://schemas.microsoft.com/office/drawing/2014/main" id="{C1E00726-49D1-628F-5111-97A248C9343E}"/>
              </a:ext>
            </a:extLst>
          </p:cNvPr>
          <p:cNvSpPr>
            <a:spLocks noGrp="1"/>
          </p:cNvSpPr>
          <p:nvPr>
            <p:ph type="sldNum" sz="quarter" idx="12"/>
          </p:nvPr>
        </p:nvSpPr>
        <p:spPr/>
        <p:txBody>
          <a:bodyPr/>
          <a:lstStyle/>
          <a:p>
            <a:fld id="{A49DFD55-3C28-40EF-9E31-A92D2E4017FF}" type="slidenum">
              <a:rPr lang="en-GB" smtClean="0"/>
              <a:pPr/>
              <a:t>23</a:t>
            </a:fld>
            <a:endParaRPr lang="en-GB" dirty="0"/>
          </a:p>
        </p:txBody>
      </p:sp>
      <p:pic>
        <p:nvPicPr>
          <p:cNvPr id="8" name="Picture 7" descr="A diagram of a diagram of knowledge&#10;&#10;Description automatically generated">
            <a:extLst>
              <a:ext uri="{FF2B5EF4-FFF2-40B4-BE49-F238E27FC236}">
                <a16:creationId xmlns:a16="http://schemas.microsoft.com/office/drawing/2014/main" id="{EA0E357E-9515-1EA9-D3E1-64F154DE800C}"/>
              </a:ext>
            </a:extLst>
          </p:cNvPr>
          <p:cNvPicPr>
            <a:picLocks noChangeAspect="1"/>
          </p:cNvPicPr>
          <p:nvPr/>
        </p:nvPicPr>
        <p:blipFill rotWithShape="1">
          <a:blip r:embed="rId3"/>
          <a:srcRect l="22397" t="5324" r="21586" b="18620"/>
          <a:stretch/>
        </p:blipFill>
        <p:spPr>
          <a:xfrm>
            <a:off x="3523433" y="1809246"/>
            <a:ext cx="5145133" cy="3929403"/>
          </a:xfrm>
          <a:prstGeom prst="rect">
            <a:avLst/>
          </a:prstGeom>
        </p:spPr>
      </p:pic>
      <p:sp>
        <p:nvSpPr>
          <p:cNvPr id="10" name="Speech Bubble: Rectangle 9">
            <a:extLst>
              <a:ext uri="{FF2B5EF4-FFF2-40B4-BE49-F238E27FC236}">
                <a16:creationId xmlns:a16="http://schemas.microsoft.com/office/drawing/2014/main" id="{85FD7637-3458-A403-3CCC-AEE72001E6A9}"/>
              </a:ext>
            </a:extLst>
          </p:cNvPr>
          <p:cNvSpPr/>
          <p:nvPr/>
        </p:nvSpPr>
        <p:spPr>
          <a:xfrm>
            <a:off x="529721" y="1362141"/>
            <a:ext cx="2913468" cy="4603531"/>
          </a:xfrm>
          <a:prstGeom prst="wedgeRectCallout">
            <a:avLst>
              <a:gd name="adj1" fmla="val 57089"/>
              <a:gd name="adj2" fmla="val -1180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GB" sz="1400" dirty="0">
                <a:solidFill>
                  <a:schemeClr val="tx1"/>
                </a:solidFill>
              </a:rPr>
              <a:t>Administrative work</a:t>
            </a:r>
          </a:p>
          <a:p>
            <a:pPr marL="285750" indent="-285750">
              <a:buFont typeface="Wingdings" panose="05000000000000000000" pitchFamily="2" charset="2"/>
              <a:buChar char="§"/>
            </a:pPr>
            <a:r>
              <a:rPr lang="en-GB" sz="1400" dirty="0">
                <a:solidFill>
                  <a:schemeClr val="tx1"/>
                </a:solidFill>
              </a:rPr>
              <a:t>International exchanges</a:t>
            </a:r>
          </a:p>
          <a:p>
            <a:pPr marL="285750" indent="-285750">
              <a:buFont typeface="Wingdings" panose="05000000000000000000" pitchFamily="2" charset="2"/>
              <a:buChar char="§"/>
            </a:pPr>
            <a:r>
              <a:rPr lang="en-GB" sz="1400" dirty="0">
                <a:solidFill>
                  <a:schemeClr val="tx1"/>
                </a:solidFill>
              </a:rPr>
              <a:t>Additional education</a:t>
            </a:r>
          </a:p>
          <a:p>
            <a:pPr marL="285750" indent="-285750">
              <a:buFont typeface="Wingdings" panose="05000000000000000000" pitchFamily="2" charset="2"/>
              <a:buChar char="§"/>
            </a:pPr>
            <a:r>
              <a:rPr lang="en-GB" sz="1400" dirty="0">
                <a:solidFill>
                  <a:schemeClr val="tx1"/>
                </a:solidFill>
              </a:rPr>
              <a:t>Conference exchanges</a:t>
            </a:r>
          </a:p>
          <a:p>
            <a:pPr marL="285750" indent="-285750">
              <a:buFont typeface="Wingdings" panose="05000000000000000000" pitchFamily="2" charset="2"/>
              <a:buChar char="§"/>
            </a:pPr>
            <a:r>
              <a:rPr lang="en-GB" sz="1400" dirty="0">
                <a:solidFill>
                  <a:schemeClr val="tx1"/>
                </a:solidFill>
              </a:rPr>
              <a:t>Project-based (international) collaboration </a:t>
            </a:r>
          </a:p>
          <a:p>
            <a:pPr marL="285750" indent="-285750">
              <a:buFont typeface="Wingdings" panose="05000000000000000000" pitchFamily="2" charset="2"/>
              <a:buChar char="§"/>
            </a:pPr>
            <a:r>
              <a:rPr lang="en-GB" sz="1400" dirty="0">
                <a:solidFill>
                  <a:schemeClr val="tx1"/>
                </a:solidFill>
              </a:rPr>
              <a:t>Informal socializing with researchers</a:t>
            </a:r>
          </a:p>
          <a:p>
            <a:pPr marL="285750" indent="-285750">
              <a:buFont typeface="Wingdings" panose="05000000000000000000" pitchFamily="2" charset="2"/>
              <a:buChar char="§"/>
            </a:pPr>
            <a:r>
              <a:rPr lang="en-GB" sz="1400" dirty="0">
                <a:solidFill>
                  <a:schemeClr val="tx1"/>
                </a:solidFill>
              </a:rPr>
              <a:t>Collaborative writing of research reports</a:t>
            </a:r>
          </a:p>
          <a:p>
            <a:pPr marL="285750" indent="-285750">
              <a:buFont typeface="Wingdings" panose="05000000000000000000" pitchFamily="2" charset="2"/>
              <a:buChar char="§"/>
            </a:pPr>
            <a:r>
              <a:rPr lang="en-GB" sz="1400" dirty="0">
                <a:solidFill>
                  <a:schemeClr val="tx1"/>
                </a:solidFill>
              </a:rPr>
              <a:t>Discussion and brainstorming </a:t>
            </a:r>
          </a:p>
          <a:p>
            <a:pPr marL="285750" indent="-285750">
              <a:buFont typeface="Wingdings" panose="05000000000000000000" pitchFamily="2" charset="2"/>
              <a:buChar char="§"/>
            </a:pPr>
            <a:r>
              <a:rPr lang="en-GB" sz="1400" dirty="0">
                <a:solidFill>
                  <a:schemeClr val="tx1"/>
                </a:solidFill>
              </a:rPr>
              <a:t>Reading relevant (scientific) literature</a:t>
            </a:r>
          </a:p>
          <a:p>
            <a:pPr marL="285750" indent="-285750">
              <a:buFont typeface="Wingdings" panose="05000000000000000000" pitchFamily="2" charset="2"/>
              <a:buChar char="§"/>
            </a:pPr>
            <a:r>
              <a:rPr lang="en-GB" sz="1400" dirty="0">
                <a:solidFill>
                  <a:schemeClr val="tx1"/>
                </a:solidFill>
              </a:rPr>
              <a:t>Pedagogical training</a:t>
            </a:r>
          </a:p>
          <a:p>
            <a:pPr marL="285750" indent="-285750">
              <a:buFont typeface="Wingdings" panose="05000000000000000000" pitchFamily="2" charset="2"/>
              <a:buChar char="§"/>
            </a:pPr>
            <a:r>
              <a:rPr lang="en-GB" sz="1400" dirty="0">
                <a:solidFill>
                  <a:schemeClr val="tx1"/>
                </a:solidFill>
              </a:rPr>
              <a:t>Co-authoring articles</a:t>
            </a:r>
          </a:p>
          <a:p>
            <a:pPr marL="285750" indent="-285750">
              <a:buFont typeface="Wingdings" panose="05000000000000000000" pitchFamily="2" charset="2"/>
              <a:buChar char="§"/>
            </a:pPr>
            <a:r>
              <a:rPr lang="en-GB" sz="1400" dirty="0">
                <a:solidFill>
                  <a:schemeClr val="tx1"/>
                </a:solidFill>
              </a:rPr>
              <a:t>Teamwork</a:t>
            </a:r>
          </a:p>
          <a:p>
            <a:pPr marL="285750" indent="-285750">
              <a:buFont typeface="Wingdings" panose="05000000000000000000" pitchFamily="2" charset="2"/>
              <a:buChar char="§"/>
            </a:pPr>
            <a:r>
              <a:rPr lang="en-GB" sz="1400" dirty="0">
                <a:solidFill>
                  <a:schemeClr val="tx1"/>
                </a:solidFill>
              </a:rPr>
              <a:t>Data collection and analysis</a:t>
            </a:r>
          </a:p>
        </p:txBody>
      </p:sp>
      <p:sp>
        <p:nvSpPr>
          <p:cNvPr id="11" name="Speech Bubble: Rectangle 10">
            <a:extLst>
              <a:ext uri="{FF2B5EF4-FFF2-40B4-BE49-F238E27FC236}">
                <a16:creationId xmlns:a16="http://schemas.microsoft.com/office/drawing/2014/main" id="{BBDF19C4-57D1-3B63-6A68-9CC255786A81}"/>
              </a:ext>
            </a:extLst>
          </p:cNvPr>
          <p:cNvSpPr/>
          <p:nvPr/>
        </p:nvSpPr>
        <p:spPr>
          <a:xfrm>
            <a:off x="8771934" y="1362140"/>
            <a:ext cx="2976529" cy="4603531"/>
          </a:xfrm>
          <a:prstGeom prst="wedgeRectCallout">
            <a:avLst>
              <a:gd name="adj1" fmla="val -56850"/>
              <a:gd name="adj2" fmla="val -1314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
            </a:pPr>
            <a:r>
              <a:rPr lang="en-GB" sz="1600" dirty="0">
                <a:solidFill>
                  <a:schemeClr val="tx1"/>
                </a:solidFill>
              </a:rPr>
              <a:t>Communication skills</a:t>
            </a:r>
          </a:p>
          <a:p>
            <a:pPr marL="285750" indent="-285750" algn="ctr">
              <a:buFont typeface="Wingdings" panose="05000000000000000000" pitchFamily="2" charset="2"/>
              <a:buChar char="§"/>
            </a:pPr>
            <a:r>
              <a:rPr lang="en-GB" sz="1600" dirty="0">
                <a:solidFill>
                  <a:schemeClr val="tx1"/>
                </a:solidFill>
              </a:rPr>
              <a:t>Organizational skills</a:t>
            </a:r>
          </a:p>
          <a:p>
            <a:pPr marL="285750" indent="-285750" algn="ctr">
              <a:buFont typeface="Wingdings" panose="05000000000000000000" pitchFamily="2" charset="2"/>
              <a:buChar char="§"/>
            </a:pPr>
            <a:r>
              <a:rPr lang="en-GB" sz="1600" dirty="0">
                <a:solidFill>
                  <a:schemeClr val="tx1"/>
                </a:solidFill>
              </a:rPr>
              <a:t>Computer and digital skills</a:t>
            </a:r>
          </a:p>
          <a:p>
            <a:pPr marL="285750" indent="-285750" algn="ctr">
              <a:buFont typeface="Wingdings" panose="05000000000000000000" pitchFamily="2" charset="2"/>
              <a:buChar char="§"/>
            </a:pPr>
            <a:r>
              <a:rPr lang="en-GB" sz="1600" dirty="0">
                <a:solidFill>
                  <a:schemeClr val="tx1"/>
                </a:solidFill>
              </a:rPr>
              <a:t>General methodological skills </a:t>
            </a:r>
          </a:p>
          <a:p>
            <a:pPr marL="285750" indent="-285750" algn="ctr">
              <a:buFont typeface="Wingdings" panose="05000000000000000000" pitchFamily="2" charset="2"/>
              <a:buChar char="§"/>
            </a:pPr>
            <a:r>
              <a:rPr lang="en-GB" sz="1600" dirty="0">
                <a:solidFill>
                  <a:schemeClr val="tx1"/>
                </a:solidFill>
              </a:rPr>
              <a:t>Data analysis and interpretation skills </a:t>
            </a:r>
          </a:p>
          <a:p>
            <a:pPr marL="285750" indent="-285750" algn="ctr">
              <a:buFont typeface="Wingdings" panose="05000000000000000000" pitchFamily="2" charset="2"/>
              <a:buChar char="§"/>
            </a:pPr>
            <a:r>
              <a:rPr lang="en-GB" sz="1600" dirty="0">
                <a:solidFill>
                  <a:schemeClr val="tx1"/>
                </a:solidFill>
              </a:rPr>
              <a:t>Skills in structuring and planning research </a:t>
            </a:r>
          </a:p>
          <a:p>
            <a:pPr marL="285750" indent="-285750" algn="ctr">
              <a:buFont typeface="Wingdings" panose="05000000000000000000" pitchFamily="2" charset="2"/>
              <a:buChar char="§"/>
            </a:pPr>
            <a:r>
              <a:rPr lang="en-GB" sz="1600" dirty="0">
                <a:solidFill>
                  <a:schemeClr val="tx1"/>
                </a:solidFill>
              </a:rPr>
              <a:t>Critical thinking skills </a:t>
            </a:r>
          </a:p>
          <a:p>
            <a:pPr marL="285750" indent="-285750" algn="ctr">
              <a:buFont typeface="Wingdings" panose="05000000000000000000" pitchFamily="2" charset="2"/>
              <a:buChar char="§"/>
            </a:pPr>
            <a:r>
              <a:rPr lang="en-GB" sz="1600" dirty="0">
                <a:solidFill>
                  <a:schemeClr val="tx1"/>
                </a:solidFill>
              </a:rPr>
              <a:t>Article writing and publishing skills </a:t>
            </a:r>
          </a:p>
          <a:p>
            <a:pPr marL="285750" indent="-285750" algn="ctr">
              <a:buFont typeface="Wingdings" panose="05000000000000000000" pitchFamily="2" charset="2"/>
              <a:buChar char="§"/>
            </a:pPr>
            <a:r>
              <a:rPr lang="en-GB" sz="1600" dirty="0">
                <a:solidFill>
                  <a:schemeClr val="tx1"/>
                </a:solidFill>
              </a:rPr>
              <a:t>Teaching and instructing skills </a:t>
            </a:r>
          </a:p>
          <a:p>
            <a:pPr marL="285750" indent="-285750" algn="ctr">
              <a:buFont typeface="Wingdings" panose="05000000000000000000" pitchFamily="2" charset="2"/>
              <a:buChar char="§"/>
            </a:pPr>
            <a:r>
              <a:rPr lang="en-GB" sz="1600" dirty="0">
                <a:solidFill>
                  <a:schemeClr val="tx1"/>
                </a:solidFill>
              </a:rPr>
              <a:t>Skills in project management</a:t>
            </a:r>
          </a:p>
        </p:txBody>
      </p:sp>
      <p:sp>
        <p:nvSpPr>
          <p:cNvPr id="12" name="Speech Bubble: Rectangle 11">
            <a:extLst>
              <a:ext uri="{FF2B5EF4-FFF2-40B4-BE49-F238E27FC236}">
                <a16:creationId xmlns:a16="http://schemas.microsoft.com/office/drawing/2014/main" id="{164C2F8B-EF3A-545C-792B-5E3B490A96F2}"/>
              </a:ext>
            </a:extLst>
          </p:cNvPr>
          <p:cNvSpPr/>
          <p:nvPr/>
        </p:nvSpPr>
        <p:spPr>
          <a:xfrm>
            <a:off x="3718559" y="5685373"/>
            <a:ext cx="4754880" cy="1039890"/>
          </a:xfrm>
          <a:prstGeom prst="wedgeRectCallout">
            <a:avLst>
              <a:gd name="adj1" fmla="val -5979"/>
              <a:gd name="adj2" fmla="val -6121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Databases, monographs/books, articles, patents, conference presentations, posters, project proposals, research reports, research &amp; scientific results, prepared lectures and lab plans, diplomas/master's theses, and applications/interfaces.</a:t>
            </a:r>
          </a:p>
        </p:txBody>
      </p:sp>
      <p:sp>
        <p:nvSpPr>
          <p:cNvPr id="3" name="Rectangle 2">
            <a:extLst>
              <a:ext uri="{FF2B5EF4-FFF2-40B4-BE49-F238E27FC236}">
                <a16:creationId xmlns:a16="http://schemas.microsoft.com/office/drawing/2014/main" id="{55B9D014-442B-7122-2933-EF4F68CAF0AD}"/>
              </a:ext>
            </a:extLst>
          </p:cNvPr>
          <p:cNvSpPr/>
          <p:nvPr/>
        </p:nvSpPr>
        <p:spPr>
          <a:xfrm>
            <a:off x="838200" y="2716696"/>
            <a:ext cx="2375452" cy="437321"/>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sl-SI"/>
          </a:p>
        </p:txBody>
      </p:sp>
      <p:grpSp>
        <p:nvGrpSpPr>
          <p:cNvPr id="19" name="Group 18">
            <a:extLst>
              <a:ext uri="{FF2B5EF4-FFF2-40B4-BE49-F238E27FC236}">
                <a16:creationId xmlns:a16="http://schemas.microsoft.com/office/drawing/2014/main" id="{16897E12-9C1E-6C68-BF50-456637875C61}"/>
              </a:ext>
            </a:extLst>
          </p:cNvPr>
          <p:cNvGrpSpPr/>
          <p:nvPr/>
        </p:nvGrpSpPr>
        <p:grpSpPr>
          <a:xfrm>
            <a:off x="9124122" y="1749286"/>
            <a:ext cx="2484781" cy="3936087"/>
            <a:chOff x="9124122" y="1749286"/>
            <a:chExt cx="2484781" cy="3936087"/>
          </a:xfrm>
        </p:grpSpPr>
        <p:sp>
          <p:nvSpPr>
            <p:cNvPr id="7" name="Rectangle 6">
              <a:extLst>
                <a:ext uri="{FF2B5EF4-FFF2-40B4-BE49-F238E27FC236}">
                  <a16:creationId xmlns:a16="http://schemas.microsoft.com/office/drawing/2014/main" id="{5B7E8EB6-BD3B-2D3B-7BC8-5846B0C9CCDB}"/>
                </a:ext>
              </a:extLst>
            </p:cNvPr>
            <p:cNvSpPr/>
            <p:nvPr/>
          </p:nvSpPr>
          <p:spPr>
            <a:xfrm>
              <a:off x="9124122" y="1749286"/>
              <a:ext cx="2484781" cy="1679713"/>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sl-SI"/>
            </a:p>
          </p:txBody>
        </p:sp>
        <p:sp>
          <p:nvSpPr>
            <p:cNvPr id="9" name="Rectangle 8">
              <a:extLst>
                <a:ext uri="{FF2B5EF4-FFF2-40B4-BE49-F238E27FC236}">
                  <a16:creationId xmlns:a16="http://schemas.microsoft.com/office/drawing/2014/main" id="{7941F077-E062-AD08-3509-5AC076987D67}"/>
                </a:ext>
              </a:extLst>
            </p:cNvPr>
            <p:cNvSpPr/>
            <p:nvPr/>
          </p:nvSpPr>
          <p:spPr>
            <a:xfrm>
              <a:off x="9124123" y="4174435"/>
              <a:ext cx="2471530" cy="151093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grpSp>
      <p:grpSp>
        <p:nvGrpSpPr>
          <p:cNvPr id="22" name="Group 21">
            <a:extLst>
              <a:ext uri="{FF2B5EF4-FFF2-40B4-BE49-F238E27FC236}">
                <a16:creationId xmlns:a16="http://schemas.microsoft.com/office/drawing/2014/main" id="{894EC382-6D36-321D-4196-D284D50785D7}"/>
              </a:ext>
            </a:extLst>
          </p:cNvPr>
          <p:cNvGrpSpPr/>
          <p:nvPr/>
        </p:nvGrpSpPr>
        <p:grpSpPr>
          <a:xfrm>
            <a:off x="3992560" y="5686549"/>
            <a:ext cx="4072593" cy="1022746"/>
            <a:chOff x="3992560" y="5686549"/>
            <a:chExt cx="4072593" cy="1022746"/>
          </a:xfrm>
        </p:grpSpPr>
        <p:sp>
          <p:nvSpPr>
            <p:cNvPr id="13" name="Rectangle 12">
              <a:extLst>
                <a:ext uri="{FF2B5EF4-FFF2-40B4-BE49-F238E27FC236}">
                  <a16:creationId xmlns:a16="http://schemas.microsoft.com/office/drawing/2014/main" id="{3C8BEEC0-74F3-DF87-8800-3BFA34351ABA}"/>
                </a:ext>
              </a:extLst>
            </p:cNvPr>
            <p:cNvSpPr/>
            <p:nvPr/>
          </p:nvSpPr>
          <p:spPr>
            <a:xfrm>
              <a:off x="4187687" y="5690337"/>
              <a:ext cx="854765" cy="21350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4" name="Rectangle 13">
              <a:extLst>
                <a:ext uri="{FF2B5EF4-FFF2-40B4-BE49-F238E27FC236}">
                  <a16:creationId xmlns:a16="http://schemas.microsoft.com/office/drawing/2014/main" id="{F6A2B02A-CBBA-E4AB-CCEB-F7811BEB53A3}"/>
                </a:ext>
              </a:extLst>
            </p:cNvPr>
            <p:cNvSpPr/>
            <p:nvPr/>
          </p:nvSpPr>
          <p:spPr>
            <a:xfrm>
              <a:off x="6645965" y="5686549"/>
              <a:ext cx="1321001" cy="21350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5" name="Rectangle 14">
              <a:extLst>
                <a:ext uri="{FF2B5EF4-FFF2-40B4-BE49-F238E27FC236}">
                  <a16:creationId xmlns:a16="http://schemas.microsoft.com/office/drawing/2014/main" id="{8BE4E496-FCE5-BBE0-5E3D-9898E59E8CD4}"/>
                </a:ext>
              </a:extLst>
            </p:cNvPr>
            <p:cNvSpPr/>
            <p:nvPr/>
          </p:nvSpPr>
          <p:spPr>
            <a:xfrm>
              <a:off x="3992560" y="5905019"/>
              <a:ext cx="2003831" cy="21350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6" name="Rectangle 15">
              <a:extLst>
                <a:ext uri="{FF2B5EF4-FFF2-40B4-BE49-F238E27FC236}">
                  <a16:creationId xmlns:a16="http://schemas.microsoft.com/office/drawing/2014/main" id="{F57A5BA5-7B95-B57D-2ED0-23F24B0A30F7}"/>
                </a:ext>
              </a:extLst>
            </p:cNvPr>
            <p:cNvSpPr/>
            <p:nvPr/>
          </p:nvSpPr>
          <p:spPr>
            <a:xfrm>
              <a:off x="6692348" y="5901231"/>
              <a:ext cx="1372805" cy="21350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7" name="Rectangle 16">
              <a:extLst>
                <a:ext uri="{FF2B5EF4-FFF2-40B4-BE49-F238E27FC236}">
                  <a16:creationId xmlns:a16="http://schemas.microsoft.com/office/drawing/2014/main" id="{AE5FA3E5-0C9F-9FD1-2913-B805B9B00BF2}"/>
                </a:ext>
              </a:extLst>
            </p:cNvPr>
            <p:cNvSpPr/>
            <p:nvPr/>
          </p:nvSpPr>
          <p:spPr>
            <a:xfrm>
              <a:off x="3992560" y="6119701"/>
              <a:ext cx="3357209" cy="21350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8" name="Rectangle 17">
              <a:extLst>
                <a:ext uri="{FF2B5EF4-FFF2-40B4-BE49-F238E27FC236}">
                  <a16:creationId xmlns:a16="http://schemas.microsoft.com/office/drawing/2014/main" id="{840ED504-63A1-1A19-D94D-02F0A5445D78}"/>
                </a:ext>
              </a:extLst>
            </p:cNvPr>
            <p:cNvSpPr/>
            <p:nvPr/>
          </p:nvSpPr>
          <p:spPr>
            <a:xfrm>
              <a:off x="5174974" y="6547855"/>
              <a:ext cx="1800188" cy="16144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grpSp>
      <p:sp>
        <p:nvSpPr>
          <p:cNvPr id="23" name="Rectangle 22">
            <a:extLst>
              <a:ext uri="{FF2B5EF4-FFF2-40B4-BE49-F238E27FC236}">
                <a16:creationId xmlns:a16="http://schemas.microsoft.com/office/drawing/2014/main" id="{A012A025-7CC7-25D8-A9EF-288FA0AD6B38}"/>
              </a:ext>
            </a:extLst>
          </p:cNvPr>
          <p:cNvSpPr/>
          <p:nvPr/>
        </p:nvSpPr>
        <p:spPr>
          <a:xfrm>
            <a:off x="443538" y="1362139"/>
            <a:ext cx="11357524" cy="54163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i="1" dirty="0">
                <a:solidFill>
                  <a:schemeClr val="tx1"/>
                </a:solidFill>
              </a:rPr>
              <a:t>"I was exposed to researcher upbringing, I would say. And about writing articles... For example, I prepared a draft of an article, which seemed okay to me, and then the two of them refined it, and I saw what aspects I still needed to pay attention to. In this way, but also essentially from the process of preparing the article, submitting it, revisions, reviews, and so on..." </a:t>
            </a:r>
            <a:r>
              <a:rPr lang="en-GB" sz="2000" dirty="0">
                <a:solidFill>
                  <a:schemeClr val="tx1"/>
                </a:solidFill>
              </a:rPr>
              <a:t>(DR10)</a:t>
            </a:r>
            <a:endParaRPr lang="sl-SI" sz="2000" dirty="0">
              <a:solidFill>
                <a:schemeClr val="tx1"/>
              </a:solidFill>
            </a:endParaRPr>
          </a:p>
          <a:p>
            <a:pPr algn="ctr"/>
            <a:endParaRPr lang="sl-SI" sz="2000" dirty="0">
              <a:solidFill>
                <a:schemeClr val="tx1"/>
              </a:solidFill>
            </a:endParaRPr>
          </a:p>
          <a:p>
            <a:pPr algn="ctr"/>
            <a:r>
              <a:rPr lang="en-GB" sz="2000" i="1" dirty="0">
                <a:solidFill>
                  <a:schemeClr val="tx1"/>
                </a:solidFill>
              </a:rPr>
              <a:t>"</a:t>
            </a:r>
            <a:r>
              <a:rPr lang="sl-SI" sz="2000" i="1" dirty="0" err="1">
                <a:solidFill>
                  <a:schemeClr val="tx1"/>
                </a:solidFill>
              </a:rPr>
              <a:t>Discussions</a:t>
            </a:r>
            <a:r>
              <a:rPr lang="en-GB" sz="2000" i="1" dirty="0">
                <a:solidFill>
                  <a:schemeClr val="tx1"/>
                </a:solidFill>
              </a:rPr>
              <a:t>, yes. Okay, even when you're writing a project or when you're thinking about something, and then a spark hits you, and you say, okay, we need to discuss this. For me, especially like that, we talk, or I read something, </a:t>
            </a:r>
            <a:r>
              <a:rPr lang="sl-SI" sz="2000" i="1" dirty="0">
                <a:solidFill>
                  <a:schemeClr val="tx1"/>
                </a:solidFill>
              </a:rPr>
              <a:t>..</a:t>
            </a:r>
            <a:r>
              <a:rPr lang="en-GB" sz="2000" i="1" dirty="0">
                <a:solidFill>
                  <a:schemeClr val="tx1"/>
                </a:solidFill>
              </a:rPr>
              <a:t>. But it's always that the decisions are made during the meetings when we talk. We somehow decide where to go next." </a:t>
            </a:r>
            <a:r>
              <a:rPr lang="en-GB" sz="2000" dirty="0">
                <a:solidFill>
                  <a:schemeClr val="tx1"/>
                </a:solidFill>
              </a:rPr>
              <a:t>(M5)</a:t>
            </a:r>
            <a:endParaRPr lang="sl-SI" sz="2000" dirty="0">
              <a:solidFill>
                <a:schemeClr val="tx1"/>
              </a:solidFill>
            </a:endParaRPr>
          </a:p>
        </p:txBody>
      </p:sp>
    </p:spTree>
    <p:extLst>
      <p:ext uri="{BB962C8B-B14F-4D97-AF65-F5344CB8AC3E}">
        <p14:creationId xmlns:p14="http://schemas.microsoft.com/office/powerpoint/2010/main" val="20672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3"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1D356-CB19-B8C3-7225-549308603751}"/>
              </a:ext>
            </a:extLst>
          </p:cNvPr>
          <p:cNvSpPr>
            <a:spLocks noGrp="1"/>
          </p:cNvSpPr>
          <p:nvPr>
            <p:ph type="title"/>
          </p:nvPr>
        </p:nvSpPr>
        <p:spPr>
          <a:xfrm>
            <a:off x="1155247" y="289153"/>
            <a:ext cx="5111750" cy="1204912"/>
          </a:xfrm>
        </p:spPr>
        <p:txBody>
          <a:bodyPr/>
          <a:lstStyle/>
          <a:p>
            <a:r>
              <a:rPr lang="en-GB" dirty="0"/>
              <a:t>AIM of the study and research questions</a:t>
            </a:r>
          </a:p>
        </p:txBody>
      </p:sp>
      <p:sp>
        <p:nvSpPr>
          <p:cNvPr id="3" name="Text Placeholder 2">
            <a:extLst>
              <a:ext uri="{FF2B5EF4-FFF2-40B4-BE49-F238E27FC236}">
                <a16:creationId xmlns:a16="http://schemas.microsoft.com/office/drawing/2014/main" id="{E64427EF-6012-B13A-4639-EC08E9937902}"/>
              </a:ext>
            </a:extLst>
          </p:cNvPr>
          <p:cNvSpPr>
            <a:spLocks noGrp="1"/>
          </p:cNvSpPr>
          <p:nvPr>
            <p:ph type="body" idx="1"/>
          </p:nvPr>
        </p:nvSpPr>
        <p:spPr>
          <a:xfrm>
            <a:off x="1155246" y="1752599"/>
            <a:ext cx="6127297" cy="4307541"/>
          </a:xfrm>
        </p:spPr>
        <p:txBody>
          <a:bodyPr>
            <a:normAutofit lnSpcReduction="10000"/>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This study aims to explore the views and perspectives of </a:t>
            </a:r>
            <a:r>
              <a:rPr lang="en-GB" sz="1800" u="sng" dirty="0">
                <a:effectLst/>
                <a:latin typeface="Calibri" panose="020F0502020204030204" pitchFamily="34" charset="0"/>
                <a:ea typeface="Calibri" panose="020F0502020204030204" pitchFamily="34" charset="0"/>
                <a:cs typeface="Times New Roman" panose="02020603050405020304" pitchFamily="18" charset="0"/>
              </a:rPr>
              <a:t>mentors and mentees </a:t>
            </a:r>
            <a:r>
              <a:rPr lang="en-GB" sz="1800" dirty="0">
                <a:effectLst/>
                <a:latin typeface="Calibri" panose="020F0502020204030204" pitchFamily="34" charset="0"/>
                <a:ea typeface="Calibri" panose="020F0502020204030204" pitchFamily="34" charset="0"/>
                <a:cs typeface="Times New Roman" panose="02020603050405020304" pitchFamily="18" charset="0"/>
              </a:rPr>
              <a:t>regarding the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characteristics of mentoring relationships and their impact on knowledge production in higher education and science</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GB" sz="1800" dirty="0">
              <a:latin typeface="Calibri" panose="020F0502020204030204" pitchFamily="34" charset="0"/>
              <a:ea typeface="Calibri" panose="020F0502020204030204" pitchFamily="34" charset="0"/>
              <a:cs typeface="Times New Roman" panose="02020603050405020304" pitchFamily="18" charset="0"/>
            </a:endParaRPr>
          </a:p>
          <a:p>
            <a:r>
              <a:rPr lang="en-GB" sz="1800" dirty="0">
                <a:latin typeface="Calibri" panose="020F0502020204030204" pitchFamily="34" charset="0"/>
                <a:ea typeface="Calibri" panose="020F0502020204030204" pitchFamily="34" charset="0"/>
                <a:cs typeface="Times New Roman" panose="02020603050405020304" pitchFamily="18" charset="0"/>
              </a:rPr>
              <a:t>RESEARCH QUESTIONS:</a:t>
            </a:r>
          </a:p>
          <a:p>
            <a:r>
              <a:rPr lang="en-GB" sz="1700" dirty="0"/>
              <a:t>What are the characteristics of mentors and mentees in a mentoring relationship? </a:t>
            </a:r>
          </a:p>
          <a:p>
            <a:r>
              <a:rPr lang="en-GB" sz="1700" dirty="0"/>
              <a:t>What are the differences and similarities in the characteristics of mentors and mentees in a mentoring relationship? </a:t>
            </a:r>
          </a:p>
          <a:p>
            <a:r>
              <a:rPr lang="en-GB" sz="1700" dirty="0"/>
              <a:t>How are the mentoring relationship and the characteristics of mentors and mentees associated to the modes and forms of knowledge production?</a:t>
            </a:r>
          </a:p>
        </p:txBody>
      </p:sp>
      <p:sp>
        <p:nvSpPr>
          <p:cNvPr id="4" name="Date Placeholder 3">
            <a:extLst>
              <a:ext uri="{FF2B5EF4-FFF2-40B4-BE49-F238E27FC236}">
                <a16:creationId xmlns:a16="http://schemas.microsoft.com/office/drawing/2014/main" id="{92DB9951-2C97-2957-1DA0-287621D98C8C}"/>
              </a:ext>
            </a:extLst>
          </p:cNvPr>
          <p:cNvSpPr>
            <a:spLocks noGrp="1"/>
          </p:cNvSpPr>
          <p:nvPr>
            <p:ph type="dt" sz="half" idx="10"/>
          </p:nvPr>
        </p:nvSpPr>
        <p:spPr/>
        <p:txBody>
          <a:bodyPr/>
          <a:lstStyle/>
          <a:p>
            <a:r>
              <a:rPr lang="en-GB" dirty="0"/>
              <a:t>2023</a:t>
            </a:r>
          </a:p>
        </p:txBody>
      </p:sp>
      <p:sp>
        <p:nvSpPr>
          <p:cNvPr id="5" name="Footer Placeholder 4">
            <a:extLst>
              <a:ext uri="{FF2B5EF4-FFF2-40B4-BE49-F238E27FC236}">
                <a16:creationId xmlns:a16="http://schemas.microsoft.com/office/drawing/2014/main" id="{56173266-58BC-FC26-D9B5-34C25FA832E8}"/>
              </a:ext>
            </a:extLst>
          </p:cNvPr>
          <p:cNvSpPr>
            <a:spLocks noGrp="1"/>
          </p:cNvSpPr>
          <p:nvPr>
            <p:ph type="ftr" sz="quarter" idx="11"/>
          </p:nvPr>
        </p:nvSpPr>
        <p:spPr/>
        <p:txBody>
          <a:bodyPr/>
          <a:lstStyle/>
          <a:p>
            <a:r>
              <a:rPr lang="en-GB" dirty="0"/>
              <a:t>EUROPEAN CONFERENCE ON SOCIAL NETWORKS (EUSN)</a:t>
            </a:r>
          </a:p>
        </p:txBody>
      </p:sp>
      <p:sp>
        <p:nvSpPr>
          <p:cNvPr id="6" name="Slide Number Placeholder 5">
            <a:extLst>
              <a:ext uri="{FF2B5EF4-FFF2-40B4-BE49-F238E27FC236}">
                <a16:creationId xmlns:a16="http://schemas.microsoft.com/office/drawing/2014/main" id="{46E7967A-4E51-9C8D-21CD-DEA91660D586}"/>
              </a:ext>
            </a:extLst>
          </p:cNvPr>
          <p:cNvSpPr>
            <a:spLocks noGrp="1"/>
          </p:cNvSpPr>
          <p:nvPr>
            <p:ph type="sldNum" sz="quarter" idx="12"/>
          </p:nvPr>
        </p:nvSpPr>
        <p:spPr/>
        <p:txBody>
          <a:bodyPr/>
          <a:lstStyle/>
          <a:p>
            <a:fld id="{A49DFD55-3C28-40EF-9E31-A92D2E4017FF}" type="slidenum">
              <a:rPr lang="en-GB" smtClean="0"/>
              <a:pPr/>
              <a:t>3</a:t>
            </a:fld>
            <a:endParaRPr lang="en-GB" dirty="0"/>
          </a:p>
        </p:txBody>
      </p:sp>
    </p:spTree>
    <p:extLst>
      <p:ext uri="{BB962C8B-B14F-4D97-AF65-F5344CB8AC3E}">
        <p14:creationId xmlns:p14="http://schemas.microsoft.com/office/powerpoint/2010/main" val="4206955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C5E24-4631-C16B-8C31-3CCAAD28F4BF}"/>
              </a:ext>
            </a:extLst>
          </p:cNvPr>
          <p:cNvSpPr>
            <a:spLocks noGrp="1"/>
          </p:cNvSpPr>
          <p:nvPr>
            <p:ph type="title"/>
          </p:nvPr>
        </p:nvSpPr>
        <p:spPr/>
        <p:txBody>
          <a:bodyPr/>
          <a:lstStyle/>
          <a:p>
            <a:r>
              <a:rPr lang="en-GB" dirty="0"/>
              <a:t>DATA COLLECTION AND SAMPLING</a:t>
            </a:r>
          </a:p>
        </p:txBody>
      </p:sp>
      <p:sp>
        <p:nvSpPr>
          <p:cNvPr id="3" name="Table Placeholder 2">
            <a:extLst>
              <a:ext uri="{FF2B5EF4-FFF2-40B4-BE49-F238E27FC236}">
                <a16:creationId xmlns:a16="http://schemas.microsoft.com/office/drawing/2014/main" id="{29A168FB-A1EA-51EA-DF53-2B97882F7837}"/>
              </a:ext>
            </a:extLst>
          </p:cNvPr>
          <p:cNvSpPr>
            <a:spLocks noGrp="1"/>
          </p:cNvSpPr>
          <p:nvPr>
            <p:ph type="tbl" sz="quarter" idx="14"/>
          </p:nvPr>
        </p:nvSpPr>
        <p:spPr>
          <a:xfrm>
            <a:off x="838200" y="1451112"/>
            <a:ext cx="10611678" cy="5041763"/>
          </a:xfrm>
        </p:spPr>
        <p:txBody>
          <a:bodyPr>
            <a:normAutofit fontScale="85000" lnSpcReduction="20000"/>
          </a:bodyPr>
          <a:lstStyle/>
          <a:p>
            <a:pPr marL="285750" indent="-285750">
              <a:buFont typeface="Arial" panose="020B0604020202020204" pitchFamily="34" charset="0"/>
              <a:buChar char="•"/>
            </a:pPr>
            <a:r>
              <a:rPr lang="en-GB" sz="2300" dirty="0"/>
              <a:t>The sample frame is based on data from the </a:t>
            </a:r>
            <a:r>
              <a:rPr lang="en-GB" sz="2300" b="1" dirty="0"/>
              <a:t>SICRIS and COBISS databases.</a:t>
            </a:r>
          </a:p>
          <a:p>
            <a:pPr marL="285750" indent="-285750">
              <a:buFont typeface="Arial" panose="020B0604020202020204" pitchFamily="34" charset="0"/>
              <a:buChar char="•"/>
            </a:pPr>
            <a:r>
              <a:rPr lang="en-GB" sz="2300" dirty="0"/>
              <a:t>The lists of mentees and mentors are indirectly determined through the list of doctoral dissertations from the databases that meet the following criteria:</a:t>
            </a:r>
          </a:p>
          <a:p>
            <a:pPr marL="914400" lvl="1" indent="-457200">
              <a:buFont typeface="Courier New" panose="02070309020205020404" pitchFamily="49" charset="0"/>
              <a:buChar char="o"/>
            </a:pPr>
            <a:r>
              <a:rPr lang="en-GB" dirty="0">
                <a:solidFill>
                  <a:schemeClr val="bg1">
                    <a:lumMod val="50000"/>
                  </a:schemeClr>
                </a:solidFill>
              </a:rPr>
              <a:t>Were completed between 2001 and 2020.</a:t>
            </a:r>
          </a:p>
          <a:p>
            <a:pPr marL="914400" lvl="1" indent="-457200">
              <a:buFont typeface="Courier New" panose="02070309020205020404" pitchFamily="49" charset="0"/>
              <a:buChar char="o"/>
            </a:pPr>
            <a:r>
              <a:rPr lang="en-GB" dirty="0">
                <a:solidFill>
                  <a:schemeClr val="bg1">
                    <a:lumMod val="50000"/>
                  </a:schemeClr>
                </a:solidFill>
              </a:rPr>
              <a:t>Have at least one author and at least one mentor with a valid ARIS code.</a:t>
            </a:r>
          </a:p>
          <a:p>
            <a:pPr marL="914400" lvl="1" indent="-457200">
              <a:buFont typeface="Courier New" panose="02070309020205020404" pitchFamily="49" charset="0"/>
              <a:buChar char="o"/>
            </a:pPr>
            <a:r>
              <a:rPr lang="en-GB" dirty="0">
                <a:solidFill>
                  <a:schemeClr val="bg1">
                    <a:lumMod val="50000"/>
                  </a:schemeClr>
                </a:solidFill>
              </a:rPr>
              <a:t>Have living authors (they can be retired).</a:t>
            </a:r>
          </a:p>
          <a:p>
            <a:pPr marL="914400" lvl="1" indent="-457200">
              <a:buFont typeface="Courier New" panose="02070309020205020404" pitchFamily="49" charset="0"/>
              <a:buChar char="o"/>
            </a:pPr>
            <a:r>
              <a:rPr lang="en-GB" dirty="0">
                <a:solidFill>
                  <a:schemeClr val="bg1">
                    <a:lumMod val="50000"/>
                  </a:schemeClr>
                </a:solidFill>
              </a:rPr>
              <a:t>Authors of these dissertations are not listed in the SICRIS system as researchers in the field of "interdisciplinary research.„</a:t>
            </a:r>
          </a:p>
          <a:p>
            <a:pPr marL="457200" indent="-457200">
              <a:buFont typeface="Arial" panose="020B0604020202020204" pitchFamily="34" charset="0"/>
              <a:buChar char="•"/>
            </a:pPr>
            <a:r>
              <a:rPr lang="en-GB" sz="2600" dirty="0"/>
              <a:t>Based on this defined sample frame, </a:t>
            </a:r>
            <a:r>
              <a:rPr lang="en-GB" sz="2600" b="1" dirty="0"/>
              <a:t>a multistage purposive random sampling </a:t>
            </a:r>
            <a:r>
              <a:rPr lang="en-GB" sz="2600" dirty="0"/>
              <a:t>was conducted. </a:t>
            </a:r>
          </a:p>
          <a:p>
            <a:pPr lvl="1">
              <a:buFont typeface="Courier New" panose="02070309020205020404" pitchFamily="49" charset="0"/>
              <a:buChar char="o"/>
            </a:pPr>
            <a:r>
              <a:rPr lang="en-GB" sz="2200" dirty="0"/>
              <a:t>1st: </a:t>
            </a:r>
            <a:r>
              <a:rPr lang="en-GB" sz="2200" u="sng" dirty="0"/>
              <a:t>A stratified random sampling </a:t>
            </a:r>
            <a:r>
              <a:rPr lang="en-GB" sz="2200" dirty="0"/>
              <a:t>was performed, where the population was divided into subpopulations so that members of each subpopulation are relatively homogeneous regarding the selected </a:t>
            </a:r>
            <a:r>
              <a:rPr lang="sl-SI" sz="2200" dirty="0"/>
              <a:t>criteria</a:t>
            </a:r>
            <a:r>
              <a:rPr lang="en-GB" sz="2200" dirty="0"/>
              <a:t>: </a:t>
            </a:r>
            <a:r>
              <a:rPr lang="en-GB" sz="2200" b="1" dirty="0"/>
              <a:t>scientific field &amp; organization &amp; years after completing dissertation (mentees only) &amp; number of mentorships in the last 20 years (mentors only) </a:t>
            </a:r>
            <a:r>
              <a:rPr lang="en-GB" sz="2200" b="1" dirty="0">
                <a:sym typeface="Wingdings" panose="05000000000000000000" pitchFamily="2" charset="2"/>
              </a:rPr>
              <a:t> 3 mentors and 3 mentees selected for each combination of </a:t>
            </a:r>
            <a:r>
              <a:rPr lang="sl-SI" sz="2200" b="1" dirty="0">
                <a:sym typeface="Wingdings" panose="05000000000000000000" pitchFamily="2" charset="2"/>
              </a:rPr>
              <a:t>criteria</a:t>
            </a:r>
            <a:endParaRPr lang="en-GB" sz="2200" b="1" dirty="0"/>
          </a:p>
          <a:p>
            <a:pPr lvl="1">
              <a:buFont typeface="Courier New" panose="02070309020205020404" pitchFamily="49" charset="0"/>
              <a:buChar char="o"/>
            </a:pPr>
            <a:r>
              <a:rPr lang="en-GB" sz="2200" dirty="0"/>
              <a:t>2nd: </a:t>
            </a:r>
            <a:r>
              <a:rPr lang="en-GB" sz="2200" u="sng" dirty="0"/>
              <a:t>A simple random sampling </a:t>
            </a:r>
            <a:r>
              <a:rPr lang="en-GB" sz="2200" dirty="0"/>
              <a:t>was subsequently conducted within fields. Specifically, four units were randomly selected (with equal probability) from each field, along with three additional substitute units. The substitute units were contacted in case the originally selected units were unreachable.</a:t>
            </a:r>
          </a:p>
          <a:p>
            <a:endParaRPr lang="en-GB" dirty="0"/>
          </a:p>
        </p:txBody>
      </p:sp>
      <p:sp>
        <p:nvSpPr>
          <p:cNvPr id="4" name="Date Placeholder 3">
            <a:extLst>
              <a:ext uri="{FF2B5EF4-FFF2-40B4-BE49-F238E27FC236}">
                <a16:creationId xmlns:a16="http://schemas.microsoft.com/office/drawing/2014/main" id="{EA9B7C2C-2E86-A921-FDF2-44E290EF6CDD}"/>
              </a:ext>
            </a:extLst>
          </p:cNvPr>
          <p:cNvSpPr>
            <a:spLocks noGrp="1"/>
          </p:cNvSpPr>
          <p:nvPr>
            <p:ph type="dt" sz="half" idx="10"/>
          </p:nvPr>
        </p:nvSpPr>
        <p:spPr/>
        <p:txBody>
          <a:bodyPr/>
          <a:lstStyle/>
          <a:p>
            <a:r>
              <a:rPr lang="en-GB" dirty="0"/>
              <a:t>2023</a:t>
            </a:r>
          </a:p>
        </p:txBody>
      </p:sp>
      <p:sp>
        <p:nvSpPr>
          <p:cNvPr id="5" name="Footer Placeholder 4">
            <a:extLst>
              <a:ext uri="{FF2B5EF4-FFF2-40B4-BE49-F238E27FC236}">
                <a16:creationId xmlns:a16="http://schemas.microsoft.com/office/drawing/2014/main" id="{700B7DD4-F33E-65F6-09C8-1BC53718863E}"/>
              </a:ext>
            </a:extLst>
          </p:cNvPr>
          <p:cNvSpPr>
            <a:spLocks noGrp="1"/>
          </p:cNvSpPr>
          <p:nvPr>
            <p:ph type="ftr" sz="quarter" idx="11"/>
          </p:nvPr>
        </p:nvSpPr>
        <p:spPr/>
        <p:txBody>
          <a:bodyPr/>
          <a:lstStyle/>
          <a:p>
            <a:r>
              <a:rPr lang="en-GB" dirty="0"/>
              <a:t>EUROPEAN CONFERENCE ON SOCIAL NETWORKS (EUSN)</a:t>
            </a:r>
          </a:p>
        </p:txBody>
      </p:sp>
      <p:sp>
        <p:nvSpPr>
          <p:cNvPr id="6" name="Slide Number Placeholder 5">
            <a:extLst>
              <a:ext uri="{FF2B5EF4-FFF2-40B4-BE49-F238E27FC236}">
                <a16:creationId xmlns:a16="http://schemas.microsoft.com/office/drawing/2014/main" id="{29F66665-023B-057F-8BF2-402A9675B4D9}"/>
              </a:ext>
            </a:extLst>
          </p:cNvPr>
          <p:cNvSpPr>
            <a:spLocks noGrp="1"/>
          </p:cNvSpPr>
          <p:nvPr>
            <p:ph type="sldNum" sz="quarter" idx="12"/>
          </p:nvPr>
        </p:nvSpPr>
        <p:spPr/>
        <p:txBody>
          <a:bodyPr/>
          <a:lstStyle/>
          <a:p>
            <a:fld id="{A49DFD55-3C28-40EF-9E31-A92D2E4017FF}" type="slidenum">
              <a:rPr lang="en-GB" smtClean="0"/>
              <a:pPr/>
              <a:t>4</a:t>
            </a:fld>
            <a:endParaRPr lang="en-GB" dirty="0"/>
          </a:p>
        </p:txBody>
      </p:sp>
    </p:spTree>
    <p:extLst>
      <p:ext uri="{BB962C8B-B14F-4D97-AF65-F5344CB8AC3E}">
        <p14:creationId xmlns:p14="http://schemas.microsoft.com/office/powerpoint/2010/main" val="236884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5FEE2D-79E5-4C1D-8BF7-EE619CA7039A}"/>
              </a:ext>
            </a:extLst>
          </p:cNvPr>
          <p:cNvSpPr>
            <a:spLocks noGrp="1"/>
          </p:cNvSpPr>
          <p:nvPr>
            <p:ph type="title"/>
          </p:nvPr>
        </p:nvSpPr>
        <p:spPr>
          <a:xfrm>
            <a:off x="838200" y="365125"/>
            <a:ext cx="10515600" cy="1325563"/>
          </a:xfrm>
        </p:spPr>
        <p:txBody>
          <a:bodyPr/>
          <a:lstStyle/>
          <a:p>
            <a:pPr algn="l"/>
            <a:r>
              <a:rPr lang="en-GB" dirty="0"/>
              <a:t>DATA Collection</a:t>
            </a:r>
            <a:r>
              <a:rPr lang="sl-SI" dirty="0"/>
              <a:t> &amp; DATA ANALYSIS</a:t>
            </a:r>
            <a:endParaRPr lang="en-GB" dirty="0"/>
          </a:p>
        </p:txBody>
      </p:sp>
      <p:sp>
        <p:nvSpPr>
          <p:cNvPr id="7" name="Date Placeholder 6">
            <a:extLst>
              <a:ext uri="{FF2B5EF4-FFF2-40B4-BE49-F238E27FC236}">
                <a16:creationId xmlns:a16="http://schemas.microsoft.com/office/drawing/2014/main" id="{E7F1AE66-47AA-4110-86B9-0626D4953989}"/>
              </a:ext>
            </a:extLst>
          </p:cNvPr>
          <p:cNvSpPr>
            <a:spLocks noGrp="1"/>
          </p:cNvSpPr>
          <p:nvPr>
            <p:ph type="dt" sz="half" idx="10"/>
          </p:nvPr>
        </p:nvSpPr>
        <p:spPr>
          <a:xfrm>
            <a:off x="838200" y="6356350"/>
            <a:ext cx="2743200" cy="365125"/>
          </a:xfrm>
        </p:spPr>
        <p:txBody>
          <a:bodyPr/>
          <a:lstStyle/>
          <a:p>
            <a:r>
              <a:rPr lang="en-GB" dirty="0"/>
              <a:t>2023</a:t>
            </a:r>
          </a:p>
        </p:txBody>
      </p:sp>
      <p:sp>
        <p:nvSpPr>
          <p:cNvPr id="8" name="Footer Placeholder 7">
            <a:extLst>
              <a:ext uri="{FF2B5EF4-FFF2-40B4-BE49-F238E27FC236}">
                <a16:creationId xmlns:a16="http://schemas.microsoft.com/office/drawing/2014/main" id="{8BA5A93F-DCAE-40B8-8E94-3239A1A6A21A}"/>
              </a:ext>
            </a:extLst>
          </p:cNvPr>
          <p:cNvSpPr>
            <a:spLocks noGrp="1"/>
          </p:cNvSpPr>
          <p:nvPr>
            <p:ph type="ftr" sz="quarter" idx="11"/>
          </p:nvPr>
        </p:nvSpPr>
        <p:spPr>
          <a:xfrm>
            <a:off x="4038600" y="6356350"/>
            <a:ext cx="4114800" cy="365125"/>
          </a:xfrm>
        </p:spPr>
        <p:txBody>
          <a:bodyPr/>
          <a:lstStyle/>
          <a:p>
            <a:r>
              <a:rPr lang="en-GB" dirty="0"/>
              <a:t>EUROPEAN CONFERENCE ON SOCIAL NETWORKS (EUSN)</a:t>
            </a:r>
          </a:p>
        </p:txBody>
      </p:sp>
      <p:sp>
        <p:nvSpPr>
          <p:cNvPr id="9" name="Slide Number Placeholder 8">
            <a:extLst>
              <a:ext uri="{FF2B5EF4-FFF2-40B4-BE49-F238E27FC236}">
                <a16:creationId xmlns:a16="http://schemas.microsoft.com/office/drawing/2014/main" id="{03091613-153A-4005-9F4D-2F185AE5F7BF}"/>
              </a:ext>
            </a:extLst>
          </p:cNvPr>
          <p:cNvSpPr>
            <a:spLocks noGrp="1"/>
          </p:cNvSpPr>
          <p:nvPr>
            <p:ph type="sldNum" sz="quarter" idx="12"/>
          </p:nvPr>
        </p:nvSpPr>
        <p:spPr>
          <a:xfrm>
            <a:off x="8610600" y="6356350"/>
            <a:ext cx="2743200" cy="365125"/>
          </a:xfrm>
        </p:spPr>
        <p:txBody>
          <a:bodyPr/>
          <a:lstStyle/>
          <a:p>
            <a:fld id="{A49DFD55-3C28-40EF-9E31-A92D2E4017FF}" type="slidenum">
              <a:rPr lang="en-GB" smtClean="0"/>
              <a:pPr/>
              <a:t>5</a:t>
            </a:fld>
            <a:endParaRPr lang="en-GB" dirty="0"/>
          </a:p>
        </p:txBody>
      </p:sp>
      <p:sp>
        <p:nvSpPr>
          <p:cNvPr id="5" name="Table Placeholder 4">
            <a:extLst>
              <a:ext uri="{FF2B5EF4-FFF2-40B4-BE49-F238E27FC236}">
                <a16:creationId xmlns:a16="http://schemas.microsoft.com/office/drawing/2014/main" id="{775D6B2B-901E-163B-DA8E-A240FDEBA9C3}"/>
              </a:ext>
            </a:extLst>
          </p:cNvPr>
          <p:cNvSpPr>
            <a:spLocks noGrp="1"/>
          </p:cNvSpPr>
          <p:nvPr>
            <p:ph type="tbl" sz="quarter" idx="14"/>
          </p:nvPr>
        </p:nvSpPr>
        <p:spPr>
          <a:xfrm>
            <a:off x="743647" y="1404908"/>
            <a:ext cx="11096767" cy="4697067"/>
          </a:xfrm>
        </p:spPr>
        <p:txBody>
          <a:bodyPr>
            <a:normAutofit fontScale="92500" lnSpcReduction="20000"/>
          </a:bodyPr>
          <a:lstStyle/>
          <a:p>
            <a:r>
              <a:rPr lang="en-GB" sz="2400" dirty="0"/>
              <a:t>Most </a:t>
            </a:r>
            <a:r>
              <a:rPr lang="sl-SI" sz="2400" dirty="0"/>
              <a:t>in-</a:t>
            </a:r>
            <a:r>
              <a:rPr lang="sl-SI" sz="2400" dirty="0" err="1"/>
              <a:t>depth</a:t>
            </a:r>
            <a:r>
              <a:rPr lang="sl-SI" sz="2400" dirty="0"/>
              <a:t> </a:t>
            </a:r>
            <a:r>
              <a:rPr lang="sl-SI" sz="2400" dirty="0" err="1"/>
              <a:t>semi-structured</a:t>
            </a:r>
            <a:r>
              <a:rPr lang="sl-SI" sz="2400" dirty="0"/>
              <a:t> </a:t>
            </a:r>
            <a:r>
              <a:rPr lang="en-GB" sz="2400" dirty="0"/>
              <a:t>interviews were conducted online (Zoom), few interviews were conducted in person.</a:t>
            </a:r>
          </a:p>
          <a:p>
            <a:r>
              <a:rPr lang="en-GB" sz="2400" dirty="0"/>
              <a:t>Participants were informed about the nature of the study and </a:t>
            </a:r>
            <a:r>
              <a:rPr lang="en-GB" sz="2400" b="1" dirty="0"/>
              <a:t>signed the informed consent</a:t>
            </a:r>
            <a:r>
              <a:rPr lang="en-GB" sz="2400" dirty="0"/>
              <a:t>.</a:t>
            </a:r>
          </a:p>
          <a:p>
            <a:r>
              <a:rPr lang="en-GB" sz="2400" dirty="0"/>
              <a:t>Incentive: Faculty of Social Sciences gift bag (in value 13€).</a:t>
            </a:r>
          </a:p>
          <a:p>
            <a:r>
              <a:rPr lang="en-GB" sz="2400" dirty="0"/>
              <a:t>Interviews were </a:t>
            </a:r>
            <a:r>
              <a:rPr lang="en-GB" sz="2400" b="1" dirty="0"/>
              <a:t>audio recorded </a:t>
            </a:r>
            <a:r>
              <a:rPr lang="en-GB" sz="2400" dirty="0"/>
              <a:t>and </a:t>
            </a:r>
            <a:r>
              <a:rPr lang="en-GB" sz="2400" b="1" dirty="0"/>
              <a:t>transcribed verbatim</a:t>
            </a:r>
            <a:r>
              <a:rPr lang="en-GB" sz="2400" dirty="0"/>
              <a:t>.</a:t>
            </a:r>
          </a:p>
          <a:p>
            <a:r>
              <a:rPr lang="en-GB" sz="2400" dirty="0"/>
              <a:t>Personal characteristics of the participants were </a:t>
            </a:r>
            <a:r>
              <a:rPr lang="en-GB" sz="2400" dirty="0" err="1"/>
              <a:t>anonimized</a:t>
            </a:r>
            <a:r>
              <a:rPr lang="en-GB" sz="2400" dirty="0"/>
              <a:t> with the purpose of providing confidentiality.</a:t>
            </a:r>
          </a:p>
          <a:p>
            <a:r>
              <a:rPr lang="en-GB" sz="2400" dirty="0"/>
              <a:t>Average length of the interviews: </a:t>
            </a:r>
          </a:p>
          <a:p>
            <a:pPr lvl="1">
              <a:buFont typeface="Courier New" panose="02070309020205020404" pitchFamily="49" charset="0"/>
              <a:buChar char="o"/>
            </a:pPr>
            <a:r>
              <a:rPr lang="en-GB" sz="2000" dirty="0"/>
              <a:t>1 hour 7 min (mentees), </a:t>
            </a:r>
          </a:p>
          <a:p>
            <a:pPr lvl="1">
              <a:buFont typeface="Courier New" panose="02070309020205020404" pitchFamily="49" charset="0"/>
              <a:buChar char="o"/>
            </a:pPr>
            <a:r>
              <a:rPr lang="en-GB" sz="2000" dirty="0"/>
              <a:t>1 hour 8 min (mentors).</a:t>
            </a:r>
            <a:endParaRPr lang="sl-SI" sz="2000" dirty="0"/>
          </a:p>
          <a:p>
            <a:r>
              <a:rPr lang="en-GB" sz="2400" dirty="0"/>
              <a:t>Interviews were </a:t>
            </a:r>
            <a:r>
              <a:rPr lang="en-GB" sz="2400" dirty="0" err="1"/>
              <a:t>analy</a:t>
            </a:r>
            <a:r>
              <a:rPr lang="sl-SI" sz="2400" dirty="0"/>
              <a:t>z</a:t>
            </a:r>
            <a:r>
              <a:rPr lang="en-GB" sz="2400" dirty="0"/>
              <a:t>ed using </a:t>
            </a:r>
            <a:r>
              <a:rPr lang="en-GB" sz="2400" b="1" dirty="0"/>
              <a:t>inductive thematic analysis </a:t>
            </a:r>
            <a:r>
              <a:rPr lang="en-GB" sz="2400" dirty="0"/>
              <a:t>(Braun &amp; Clarke 2006)</a:t>
            </a:r>
            <a:r>
              <a:rPr lang="sl-SI" sz="2400" dirty="0"/>
              <a:t> </a:t>
            </a:r>
            <a:r>
              <a:rPr lang="sl-SI" sz="2400" dirty="0" err="1"/>
              <a:t>with</a:t>
            </a:r>
            <a:r>
              <a:rPr lang="sl-SI" sz="2400" dirty="0"/>
              <a:t> </a:t>
            </a:r>
            <a:r>
              <a:rPr lang="en-GB" sz="2400" b="1" dirty="0" err="1"/>
              <a:t>Nvivo</a:t>
            </a:r>
            <a:r>
              <a:rPr lang="en-GB" sz="2400" b="1" dirty="0"/>
              <a:t> qualitative data analysis software</a:t>
            </a:r>
            <a:r>
              <a:rPr lang="en-GB" sz="2400" dirty="0"/>
              <a:t> (version 14)</a:t>
            </a:r>
            <a:r>
              <a:rPr lang="sl-SI" sz="2400" dirty="0"/>
              <a:t>.</a:t>
            </a:r>
          </a:p>
          <a:p>
            <a:r>
              <a:rPr lang="en-GB" sz="2400" dirty="0"/>
              <a:t>Saturation was reached after </a:t>
            </a:r>
            <a:r>
              <a:rPr lang="en-GB" sz="2400" dirty="0" err="1"/>
              <a:t>analy</a:t>
            </a:r>
            <a:r>
              <a:rPr lang="sl-SI" sz="2400" dirty="0"/>
              <a:t>z</a:t>
            </a:r>
            <a:r>
              <a:rPr lang="en-GB" sz="2400" dirty="0"/>
              <a:t>ed 21 interviews.</a:t>
            </a:r>
          </a:p>
          <a:p>
            <a:endParaRPr lang="sl-SI" sz="2400" dirty="0"/>
          </a:p>
          <a:p>
            <a:pPr marL="457200" lvl="1" indent="0">
              <a:buNone/>
            </a:pPr>
            <a:endParaRPr lang="en-GB" sz="2000" dirty="0"/>
          </a:p>
          <a:p>
            <a:endParaRPr lang="en-GB" dirty="0"/>
          </a:p>
        </p:txBody>
      </p:sp>
    </p:spTree>
    <p:extLst>
      <p:ext uri="{BB962C8B-B14F-4D97-AF65-F5344CB8AC3E}">
        <p14:creationId xmlns:p14="http://schemas.microsoft.com/office/powerpoint/2010/main" val="2499682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DCE5F-6700-B835-EA76-B6DD646BD9F6}"/>
              </a:ext>
            </a:extLst>
          </p:cNvPr>
          <p:cNvSpPr>
            <a:spLocks noGrp="1"/>
          </p:cNvSpPr>
          <p:nvPr>
            <p:ph type="title"/>
          </p:nvPr>
        </p:nvSpPr>
        <p:spPr>
          <a:xfrm>
            <a:off x="838200" y="60325"/>
            <a:ext cx="10515600" cy="1325563"/>
          </a:xfrm>
        </p:spPr>
        <p:txBody>
          <a:bodyPr/>
          <a:lstStyle/>
          <a:p>
            <a:pPr algn="l"/>
            <a:r>
              <a:rPr lang="en-GB" dirty="0"/>
              <a:t>Participant characteristics</a:t>
            </a:r>
          </a:p>
        </p:txBody>
      </p:sp>
      <p:sp>
        <p:nvSpPr>
          <p:cNvPr id="4" name="Date Placeholder 3">
            <a:extLst>
              <a:ext uri="{FF2B5EF4-FFF2-40B4-BE49-F238E27FC236}">
                <a16:creationId xmlns:a16="http://schemas.microsoft.com/office/drawing/2014/main" id="{18696A69-5008-A49C-B99D-24820D4B0808}"/>
              </a:ext>
            </a:extLst>
          </p:cNvPr>
          <p:cNvSpPr>
            <a:spLocks noGrp="1"/>
          </p:cNvSpPr>
          <p:nvPr>
            <p:ph type="dt" sz="half" idx="10"/>
          </p:nvPr>
        </p:nvSpPr>
        <p:spPr/>
        <p:txBody>
          <a:bodyPr/>
          <a:lstStyle/>
          <a:p>
            <a:r>
              <a:rPr lang="en-GB" dirty="0"/>
              <a:t>2023</a:t>
            </a:r>
          </a:p>
        </p:txBody>
      </p:sp>
      <p:sp>
        <p:nvSpPr>
          <p:cNvPr id="5" name="Footer Placeholder 4">
            <a:extLst>
              <a:ext uri="{FF2B5EF4-FFF2-40B4-BE49-F238E27FC236}">
                <a16:creationId xmlns:a16="http://schemas.microsoft.com/office/drawing/2014/main" id="{B8FF12F7-300D-DE9C-1DDB-6B68BED21672}"/>
              </a:ext>
            </a:extLst>
          </p:cNvPr>
          <p:cNvSpPr>
            <a:spLocks noGrp="1"/>
          </p:cNvSpPr>
          <p:nvPr>
            <p:ph type="ftr" sz="quarter" idx="11"/>
          </p:nvPr>
        </p:nvSpPr>
        <p:spPr/>
        <p:txBody>
          <a:bodyPr/>
          <a:lstStyle/>
          <a:p>
            <a:r>
              <a:rPr lang="en-GB" dirty="0"/>
              <a:t>EUROPEAN CONFERENCE ON SOCIAL NETWORKS (EUSN)</a:t>
            </a:r>
          </a:p>
        </p:txBody>
      </p:sp>
      <p:sp>
        <p:nvSpPr>
          <p:cNvPr id="6" name="Slide Number Placeholder 5">
            <a:extLst>
              <a:ext uri="{FF2B5EF4-FFF2-40B4-BE49-F238E27FC236}">
                <a16:creationId xmlns:a16="http://schemas.microsoft.com/office/drawing/2014/main" id="{D50F7A62-01BC-54E1-EA36-92DA05375108}"/>
              </a:ext>
            </a:extLst>
          </p:cNvPr>
          <p:cNvSpPr>
            <a:spLocks noGrp="1"/>
          </p:cNvSpPr>
          <p:nvPr>
            <p:ph type="sldNum" sz="quarter" idx="12"/>
          </p:nvPr>
        </p:nvSpPr>
        <p:spPr/>
        <p:txBody>
          <a:bodyPr/>
          <a:lstStyle/>
          <a:p>
            <a:fld id="{A49DFD55-3C28-40EF-9E31-A92D2E4017FF}" type="slidenum">
              <a:rPr lang="en-GB" smtClean="0"/>
              <a:pPr/>
              <a:t>6</a:t>
            </a:fld>
            <a:endParaRPr lang="en-GB" dirty="0"/>
          </a:p>
        </p:txBody>
      </p:sp>
      <p:pic>
        <p:nvPicPr>
          <p:cNvPr id="10" name="Picture 9" descr="A white and black text on a white background&#10;&#10;Description automatically generated">
            <a:extLst>
              <a:ext uri="{FF2B5EF4-FFF2-40B4-BE49-F238E27FC236}">
                <a16:creationId xmlns:a16="http://schemas.microsoft.com/office/drawing/2014/main" id="{96880BA1-B57B-56BF-DB16-FEE2DA70C8F9}"/>
              </a:ext>
            </a:extLst>
          </p:cNvPr>
          <p:cNvPicPr>
            <a:picLocks noChangeAspect="1"/>
          </p:cNvPicPr>
          <p:nvPr/>
        </p:nvPicPr>
        <p:blipFill>
          <a:blip r:embed="rId3"/>
          <a:stretch>
            <a:fillRect/>
          </a:stretch>
        </p:blipFill>
        <p:spPr>
          <a:xfrm>
            <a:off x="6266676" y="930391"/>
            <a:ext cx="5085746" cy="5425960"/>
          </a:xfrm>
          <a:prstGeom prst="rect">
            <a:avLst/>
          </a:prstGeom>
        </p:spPr>
      </p:pic>
      <p:pic>
        <p:nvPicPr>
          <p:cNvPr id="12" name="Picture 11" descr="A white and black text with black text&#10;&#10;Description automatically generated with medium confidence">
            <a:extLst>
              <a:ext uri="{FF2B5EF4-FFF2-40B4-BE49-F238E27FC236}">
                <a16:creationId xmlns:a16="http://schemas.microsoft.com/office/drawing/2014/main" id="{8E00235C-3A6C-5615-59CD-EA4AFDEE42D5}"/>
              </a:ext>
            </a:extLst>
          </p:cNvPr>
          <p:cNvPicPr>
            <a:picLocks noChangeAspect="1"/>
          </p:cNvPicPr>
          <p:nvPr/>
        </p:nvPicPr>
        <p:blipFill>
          <a:blip r:embed="rId4"/>
          <a:stretch>
            <a:fillRect/>
          </a:stretch>
        </p:blipFill>
        <p:spPr>
          <a:xfrm>
            <a:off x="723730" y="930391"/>
            <a:ext cx="5085746" cy="5425959"/>
          </a:xfrm>
          <a:prstGeom prst="rect">
            <a:avLst/>
          </a:prstGeom>
        </p:spPr>
      </p:pic>
    </p:spTree>
    <p:extLst>
      <p:ext uri="{BB962C8B-B14F-4D97-AF65-F5344CB8AC3E}">
        <p14:creationId xmlns:p14="http://schemas.microsoft.com/office/powerpoint/2010/main" val="352133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83D5E-B69E-3A5D-97F6-98B3CB0C4F75}"/>
              </a:ext>
            </a:extLst>
          </p:cNvPr>
          <p:cNvSpPr>
            <a:spLocks noGrp="1"/>
          </p:cNvSpPr>
          <p:nvPr>
            <p:ph type="title"/>
          </p:nvPr>
        </p:nvSpPr>
        <p:spPr/>
        <p:txBody>
          <a:bodyPr/>
          <a:lstStyle/>
          <a:p>
            <a:pPr algn="l"/>
            <a:r>
              <a:rPr lang="en-GB" dirty="0"/>
              <a:t>Results: identified main themes and subthemes</a:t>
            </a:r>
          </a:p>
        </p:txBody>
      </p:sp>
      <p:graphicFrame>
        <p:nvGraphicFramePr>
          <p:cNvPr id="7" name="Table 7">
            <a:extLst>
              <a:ext uri="{FF2B5EF4-FFF2-40B4-BE49-F238E27FC236}">
                <a16:creationId xmlns:a16="http://schemas.microsoft.com/office/drawing/2014/main" id="{1DB66A2D-763F-4878-0D65-B8AC36610A49}"/>
              </a:ext>
            </a:extLst>
          </p:cNvPr>
          <p:cNvGraphicFramePr>
            <a:graphicFrameLocks noGrp="1"/>
          </p:cNvGraphicFramePr>
          <p:nvPr>
            <p:ph type="tbl" sz="quarter" idx="14"/>
            <p:extLst>
              <p:ext uri="{D42A27DB-BD31-4B8C-83A1-F6EECF244321}">
                <p14:modId xmlns:p14="http://schemas.microsoft.com/office/powerpoint/2010/main" val="1586364552"/>
              </p:ext>
            </p:extLst>
          </p:nvPr>
        </p:nvGraphicFramePr>
        <p:xfrm>
          <a:off x="838200" y="1387812"/>
          <a:ext cx="10515600" cy="4759960"/>
        </p:xfrm>
        <a:graphic>
          <a:graphicData uri="http://schemas.openxmlformats.org/drawingml/2006/table">
            <a:tbl>
              <a:tblPr firstRow="1" bandRow="1">
                <a:tableStyleId>{6E25E649-3F16-4E02-A733-19D2CDBF48F0}</a:tableStyleId>
              </a:tblPr>
              <a:tblGrid>
                <a:gridCol w="4827494">
                  <a:extLst>
                    <a:ext uri="{9D8B030D-6E8A-4147-A177-3AD203B41FA5}">
                      <a16:colId xmlns:a16="http://schemas.microsoft.com/office/drawing/2014/main" val="3693532087"/>
                    </a:ext>
                  </a:extLst>
                </a:gridCol>
                <a:gridCol w="5688106">
                  <a:extLst>
                    <a:ext uri="{9D8B030D-6E8A-4147-A177-3AD203B41FA5}">
                      <a16:colId xmlns:a16="http://schemas.microsoft.com/office/drawing/2014/main" val="4080280022"/>
                    </a:ext>
                  </a:extLst>
                </a:gridCol>
              </a:tblGrid>
              <a:tr h="370840">
                <a:tc>
                  <a:txBody>
                    <a:bodyPr/>
                    <a:lstStyle/>
                    <a:p>
                      <a:r>
                        <a:rPr lang="en-GB" noProof="0" dirty="0">
                          <a:solidFill>
                            <a:schemeClr val="tx1"/>
                          </a:solidFill>
                        </a:rPr>
                        <a:t>THEMES</a:t>
                      </a:r>
                    </a:p>
                  </a:txBody>
                  <a:tcPr/>
                </a:tc>
                <a:tc>
                  <a:txBody>
                    <a:bodyPr/>
                    <a:lstStyle/>
                    <a:p>
                      <a:r>
                        <a:rPr lang="en-GB" noProof="0" dirty="0">
                          <a:solidFill>
                            <a:schemeClr val="tx1"/>
                          </a:solidFill>
                        </a:rPr>
                        <a:t>SUBTHEMES (</a:t>
                      </a:r>
                      <a:r>
                        <a:rPr lang="en-GB" i="1" noProof="0" dirty="0">
                          <a:solidFill>
                            <a:schemeClr val="tx1"/>
                          </a:solidFill>
                        </a:rPr>
                        <a:t>categories</a:t>
                      </a:r>
                      <a:r>
                        <a:rPr lang="en-GB" noProof="0" dirty="0">
                          <a:solidFill>
                            <a:schemeClr val="tx1"/>
                          </a:solidFill>
                        </a:rPr>
                        <a:t>)</a:t>
                      </a:r>
                    </a:p>
                  </a:txBody>
                  <a:tcPr/>
                </a:tc>
                <a:extLst>
                  <a:ext uri="{0D108BD9-81ED-4DB2-BD59-A6C34878D82A}">
                    <a16:rowId xmlns:a16="http://schemas.microsoft.com/office/drawing/2014/main" val="1178931358"/>
                  </a:ext>
                </a:extLst>
              </a:tr>
              <a:tr h="393775">
                <a:tc>
                  <a:txBody>
                    <a:bodyPr/>
                    <a:lstStyle/>
                    <a:p>
                      <a:r>
                        <a:rPr lang="en-GB" noProof="0" dirty="0"/>
                        <a:t>Mentee</a:t>
                      </a:r>
                      <a:r>
                        <a:rPr lang="sl-SI" noProof="0" dirty="0"/>
                        <a:t>‘</a:t>
                      </a:r>
                      <a:r>
                        <a:rPr lang="en-GB" noProof="0" dirty="0"/>
                        <a:t>s types and their characteristics</a:t>
                      </a:r>
                    </a:p>
                  </a:txBody>
                  <a:tcPr/>
                </a:tc>
                <a:tc>
                  <a:txBody>
                    <a:bodyPr/>
                    <a:lstStyle/>
                    <a:p>
                      <a:pPr marL="285750" indent="-285750">
                        <a:buFont typeface="Wingdings" panose="05000000000000000000" pitchFamily="2" charset="2"/>
                        <a:buChar char="§"/>
                      </a:pPr>
                      <a:r>
                        <a:rPr lang="en-GB" b="1" noProof="0" dirty="0">
                          <a:solidFill>
                            <a:schemeClr val="tx1"/>
                          </a:solidFill>
                        </a:rPr>
                        <a:t>Mentee types </a:t>
                      </a:r>
                      <a:r>
                        <a:rPr lang="en-GB" noProof="0" dirty="0">
                          <a:solidFill>
                            <a:schemeClr val="tx1"/>
                          </a:solidFill>
                        </a:rPr>
                        <a:t>(</a:t>
                      </a:r>
                      <a:r>
                        <a:rPr lang="en-GB" i="1" noProof="0" dirty="0">
                          <a:solidFill>
                            <a:schemeClr val="tx1"/>
                          </a:solidFill>
                        </a:rPr>
                        <a:t>young researchers; PhD students involved in project; external PhD student)</a:t>
                      </a:r>
                    </a:p>
                    <a:p>
                      <a:pPr marL="285750" indent="-285750">
                        <a:buFont typeface="Wingdings" panose="05000000000000000000" pitchFamily="2" charset="2"/>
                        <a:buChar char="§"/>
                      </a:pPr>
                      <a:r>
                        <a:rPr lang="en-GB" b="1" i="0" noProof="0" dirty="0">
                          <a:solidFill>
                            <a:schemeClr val="tx1"/>
                          </a:solidFill>
                        </a:rPr>
                        <a:t>Mentee‘s characteristics </a:t>
                      </a:r>
                      <a:r>
                        <a:rPr lang="en-GB" b="0" i="0" noProof="0" dirty="0">
                          <a:solidFill>
                            <a:schemeClr val="tx1"/>
                          </a:solidFill>
                        </a:rPr>
                        <a:t>(</a:t>
                      </a:r>
                      <a:r>
                        <a:rPr lang="en-GB" b="0" i="1" noProof="0" dirty="0">
                          <a:solidFill>
                            <a:schemeClr val="tx1"/>
                          </a:solidFill>
                        </a:rPr>
                        <a:t>desirable characteristics; undesirable characteristics</a:t>
                      </a:r>
                      <a:r>
                        <a:rPr lang="en-GB" b="0" i="0" noProof="0" dirty="0">
                          <a:solidFill>
                            <a:schemeClr val="tx1"/>
                          </a:solidFill>
                        </a:rPr>
                        <a:t>)</a:t>
                      </a:r>
                      <a:endParaRPr lang="en-GB" b="1" i="0" noProof="0" dirty="0">
                        <a:solidFill>
                          <a:schemeClr val="tx1"/>
                        </a:solidFill>
                      </a:endParaRPr>
                    </a:p>
                  </a:txBody>
                  <a:tcPr/>
                </a:tc>
                <a:extLst>
                  <a:ext uri="{0D108BD9-81ED-4DB2-BD59-A6C34878D82A}">
                    <a16:rowId xmlns:a16="http://schemas.microsoft.com/office/drawing/2014/main" val="4186551591"/>
                  </a:ext>
                </a:extLst>
              </a:tr>
              <a:tr h="267559">
                <a:tc>
                  <a:txBody>
                    <a:bodyPr/>
                    <a:lstStyle/>
                    <a:p>
                      <a:r>
                        <a:rPr lang="en-GB" noProof="0" dirty="0"/>
                        <a:t>Mentor</a:t>
                      </a:r>
                      <a:r>
                        <a:rPr lang="sl-SI" noProof="0" dirty="0"/>
                        <a:t>‘</a:t>
                      </a:r>
                      <a:r>
                        <a:rPr lang="en-GB" noProof="0" dirty="0"/>
                        <a:t>s types and their characteristics</a:t>
                      </a:r>
                    </a:p>
                  </a:txBody>
                  <a:tcPr/>
                </a:tc>
                <a:tc>
                  <a:txBody>
                    <a:bodyPr/>
                    <a:lstStyle/>
                    <a:p>
                      <a:pPr marL="285750" indent="-285750">
                        <a:buFont typeface="Wingdings" panose="05000000000000000000" pitchFamily="2" charset="2"/>
                        <a:buChar char="§"/>
                      </a:pPr>
                      <a:r>
                        <a:rPr lang="en-GB" b="1" noProof="0" dirty="0">
                          <a:solidFill>
                            <a:schemeClr val="tx1"/>
                          </a:solidFill>
                        </a:rPr>
                        <a:t>Mentor types </a:t>
                      </a:r>
                      <a:r>
                        <a:rPr lang="en-GB" noProof="0" dirty="0">
                          <a:solidFill>
                            <a:schemeClr val="tx1"/>
                          </a:solidFill>
                        </a:rPr>
                        <a:t>(</a:t>
                      </a:r>
                      <a:r>
                        <a:rPr lang="en-GB" i="1" noProof="0" dirty="0">
                          <a:solidFill>
                            <a:schemeClr val="tx1"/>
                          </a:solidFill>
                        </a:rPr>
                        <a:t>manager; parent mentor; collegial mentor; formal mentor)</a:t>
                      </a:r>
                    </a:p>
                    <a:p>
                      <a:pPr marL="285750" indent="-285750">
                        <a:buFont typeface="Wingdings" panose="05000000000000000000" pitchFamily="2" charset="2"/>
                        <a:buChar char="§"/>
                      </a:pPr>
                      <a:r>
                        <a:rPr lang="en-GB" b="1" i="0" noProof="0" dirty="0">
                          <a:solidFill>
                            <a:schemeClr val="tx1"/>
                          </a:solidFill>
                        </a:rPr>
                        <a:t>Mentor‘s characteristics </a:t>
                      </a:r>
                      <a:r>
                        <a:rPr lang="en-GB" b="0" i="0" noProof="0" dirty="0">
                          <a:solidFill>
                            <a:schemeClr val="tx1"/>
                          </a:solidFill>
                        </a:rPr>
                        <a:t>(</a:t>
                      </a:r>
                      <a:r>
                        <a:rPr lang="en-GB" b="0" i="1" noProof="0" dirty="0">
                          <a:solidFill>
                            <a:schemeClr val="tx1"/>
                          </a:solidFill>
                        </a:rPr>
                        <a:t>desirable characteristics; undesirable characteristics</a:t>
                      </a:r>
                      <a:r>
                        <a:rPr lang="en-GB" b="0" i="0" noProof="0" dirty="0">
                          <a:solidFill>
                            <a:schemeClr val="tx1"/>
                          </a:solidFill>
                        </a:rPr>
                        <a:t>)</a:t>
                      </a:r>
                      <a:endParaRPr lang="en-GB" b="1" i="0" noProof="0" dirty="0">
                        <a:solidFill>
                          <a:schemeClr val="tx1"/>
                        </a:solidFill>
                      </a:endParaRPr>
                    </a:p>
                  </a:txBody>
                  <a:tcPr/>
                </a:tc>
                <a:extLst>
                  <a:ext uri="{0D108BD9-81ED-4DB2-BD59-A6C34878D82A}">
                    <a16:rowId xmlns:a16="http://schemas.microsoft.com/office/drawing/2014/main" val="1627975482"/>
                  </a:ext>
                </a:extLst>
              </a:tr>
              <a:tr h="370840">
                <a:tc>
                  <a:txBody>
                    <a:bodyPr/>
                    <a:lstStyle/>
                    <a:p>
                      <a:r>
                        <a:rPr lang="en-GB" noProof="0" dirty="0"/>
                        <a:t>The role of mentorship in knowledge production process</a:t>
                      </a:r>
                    </a:p>
                  </a:txBody>
                  <a:tcPr/>
                </a:tc>
                <a:tc>
                  <a:txBody>
                    <a:bodyPr/>
                    <a:lstStyle/>
                    <a:p>
                      <a:pPr marL="285750" lvl="0" indent="-285750">
                        <a:buFont typeface="Wingdings" panose="05000000000000000000" pitchFamily="2" charset="2"/>
                        <a:buChar char="§"/>
                      </a:pPr>
                      <a:r>
                        <a:rPr lang="en-GB" sz="1800" b="1" kern="1200" noProof="0" dirty="0">
                          <a:solidFill>
                            <a:schemeClr val="dk1"/>
                          </a:solidFill>
                          <a:effectLst/>
                          <a:latin typeface="+mn-lt"/>
                          <a:ea typeface="+mn-ea"/>
                          <a:cs typeface="+mn-cs"/>
                        </a:rPr>
                        <a:t>Knowledge production process</a:t>
                      </a:r>
                      <a:r>
                        <a:rPr lang="en-GB" sz="1800" kern="1200" noProof="0" dirty="0">
                          <a:solidFill>
                            <a:schemeClr val="dk1"/>
                          </a:solidFill>
                          <a:effectLst/>
                          <a:latin typeface="+mn-lt"/>
                          <a:ea typeface="+mn-ea"/>
                          <a:cs typeface="+mn-cs"/>
                        </a:rPr>
                        <a:t> (</a:t>
                      </a:r>
                      <a:r>
                        <a:rPr lang="en-GB" sz="1800" i="1" kern="1200" noProof="0" dirty="0">
                          <a:solidFill>
                            <a:schemeClr val="dk1"/>
                          </a:solidFill>
                          <a:effectLst/>
                          <a:latin typeface="+mn-lt"/>
                          <a:ea typeface="+mn-ea"/>
                          <a:cs typeface="+mn-cs"/>
                        </a:rPr>
                        <a:t>modes of knowledge transfer; implicit knowledge; explicit knowledge</a:t>
                      </a:r>
                      <a:r>
                        <a:rPr lang="en-GB" sz="1800" kern="1200" noProof="0" dirty="0">
                          <a:solidFill>
                            <a:schemeClr val="dk1"/>
                          </a:solidFill>
                          <a:effectLst/>
                          <a:latin typeface="+mn-lt"/>
                          <a:ea typeface="+mn-ea"/>
                          <a:cs typeface="+mn-cs"/>
                        </a:rPr>
                        <a:t>)</a:t>
                      </a:r>
                    </a:p>
                    <a:p>
                      <a:pPr marL="285750" lvl="0" indent="-285750">
                        <a:buFont typeface="Wingdings" panose="05000000000000000000" pitchFamily="2" charset="2"/>
                        <a:buChar char="§"/>
                      </a:pPr>
                      <a:r>
                        <a:rPr lang="en-GB" sz="1800" b="1" kern="1200" noProof="0" dirty="0">
                          <a:solidFill>
                            <a:schemeClr val="dk1"/>
                          </a:solidFill>
                          <a:effectLst/>
                          <a:latin typeface="+mn-lt"/>
                          <a:ea typeface="+mn-ea"/>
                          <a:cs typeface="+mn-cs"/>
                        </a:rPr>
                        <a:t>Differences </a:t>
                      </a:r>
                      <a:r>
                        <a:rPr lang="sl-SI" sz="1800" b="1" kern="1200" noProof="0" dirty="0" err="1">
                          <a:solidFill>
                            <a:schemeClr val="dk1"/>
                          </a:solidFill>
                          <a:effectLst/>
                          <a:latin typeface="+mn-lt"/>
                          <a:ea typeface="+mn-ea"/>
                          <a:cs typeface="+mn-cs"/>
                        </a:rPr>
                        <a:t>between</a:t>
                      </a:r>
                      <a:r>
                        <a:rPr lang="sl-SI" sz="1800" b="1" kern="1200" noProof="0" dirty="0">
                          <a:solidFill>
                            <a:schemeClr val="dk1"/>
                          </a:solidFill>
                          <a:effectLst/>
                          <a:latin typeface="+mn-lt"/>
                          <a:ea typeface="+mn-ea"/>
                          <a:cs typeface="+mn-cs"/>
                        </a:rPr>
                        <a:t> </a:t>
                      </a:r>
                      <a:r>
                        <a:rPr lang="sl-SI" sz="1800" b="1" kern="1200" noProof="0" dirty="0" err="1">
                          <a:solidFill>
                            <a:schemeClr val="dk1"/>
                          </a:solidFill>
                          <a:effectLst/>
                          <a:latin typeface="+mn-lt"/>
                          <a:ea typeface="+mn-ea"/>
                          <a:cs typeface="+mn-cs"/>
                        </a:rPr>
                        <a:t>the</a:t>
                      </a:r>
                      <a:r>
                        <a:rPr lang="sl-SI" sz="1800" b="1" kern="1200" noProof="0" dirty="0">
                          <a:solidFill>
                            <a:schemeClr val="dk1"/>
                          </a:solidFill>
                          <a:effectLst/>
                          <a:latin typeface="+mn-lt"/>
                          <a:ea typeface="+mn-ea"/>
                          <a:cs typeface="+mn-cs"/>
                        </a:rPr>
                        <a:t> </a:t>
                      </a:r>
                      <a:r>
                        <a:rPr lang="sl-SI" sz="1800" b="1" kern="1200" noProof="0" dirty="0" err="1">
                          <a:solidFill>
                            <a:schemeClr val="dk1"/>
                          </a:solidFill>
                          <a:effectLst/>
                          <a:latin typeface="+mn-lt"/>
                          <a:ea typeface="+mn-ea"/>
                          <a:cs typeface="+mn-cs"/>
                        </a:rPr>
                        <a:t>types</a:t>
                      </a:r>
                      <a:r>
                        <a:rPr lang="sl-SI" sz="1800" b="1" kern="1200" noProof="0" dirty="0">
                          <a:solidFill>
                            <a:schemeClr val="dk1"/>
                          </a:solidFill>
                          <a:effectLst/>
                          <a:latin typeface="+mn-lt"/>
                          <a:ea typeface="+mn-ea"/>
                          <a:cs typeface="+mn-cs"/>
                        </a:rPr>
                        <a:t> of</a:t>
                      </a:r>
                      <a:r>
                        <a:rPr lang="en-GB" sz="1800" b="1" kern="1200" noProof="0" dirty="0">
                          <a:solidFill>
                            <a:schemeClr val="dk1"/>
                          </a:solidFill>
                          <a:effectLst/>
                          <a:latin typeface="+mn-lt"/>
                          <a:ea typeface="+mn-ea"/>
                          <a:cs typeface="+mn-cs"/>
                        </a:rPr>
                        <a:t> mentee</a:t>
                      </a:r>
                      <a:r>
                        <a:rPr lang="sl-SI" sz="1800" b="1" kern="1200" noProof="0" dirty="0">
                          <a:solidFill>
                            <a:schemeClr val="dk1"/>
                          </a:solidFill>
                          <a:effectLst/>
                          <a:latin typeface="+mn-lt"/>
                          <a:ea typeface="+mn-ea"/>
                          <a:cs typeface="+mn-cs"/>
                        </a:rPr>
                        <a:t>s</a:t>
                      </a:r>
                      <a:r>
                        <a:rPr lang="en-GB" sz="1800" b="1" kern="1200" noProof="0" dirty="0">
                          <a:solidFill>
                            <a:schemeClr val="dk1"/>
                          </a:solidFill>
                          <a:effectLst/>
                          <a:latin typeface="+mn-lt"/>
                          <a:ea typeface="+mn-ea"/>
                          <a:cs typeface="+mn-cs"/>
                        </a:rPr>
                        <a:t> and mentor</a:t>
                      </a:r>
                      <a:r>
                        <a:rPr lang="sl-SI" sz="1800" b="1" kern="1200" noProof="0" dirty="0">
                          <a:solidFill>
                            <a:schemeClr val="dk1"/>
                          </a:solidFill>
                          <a:effectLst/>
                          <a:latin typeface="+mn-lt"/>
                          <a:ea typeface="+mn-ea"/>
                          <a:cs typeface="+mn-cs"/>
                        </a:rPr>
                        <a:t>s</a:t>
                      </a:r>
                      <a:r>
                        <a:rPr lang="en-GB" sz="1800" b="1" kern="1200" noProof="0" dirty="0">
                          <a:solidFill>
                            <a:schemeClr val="dk1"/>
                          </a:solidFill>
                          <a:effectLst/>
                          <a:latin typeface="+mn-lt"/>
                          <a:ea typeface="+mn-ea"/>
                          <a:cs typeface="+mn-cs"/>
                        </a:rPr>
                        <a:t> in </a:t>
                      </a:r>
                      <a:r>
                        <a:rPr lang="sl-SI" sz="1800" b="1" kern="1200" noProof="0" dirty="0" err="1">
                          <a:solidFill>
                            <a:schemeClr val="dk1"/>
                          </a:solidFill>
                          <a:effectLst/>
                          <a:latin typeface="+mn-lt"/>
                          <a:ea typeface="+mn-ea"/>
                          <a:cs typeface="+mn-cs"/>
                        </a:rPr>
                        <a:t>the</a:t>
                      </a:r>
                      <a:r>
                        <a:rPr lang="sl-SI" sz="1800" b="1" kern="1200" noProof="0" dirty="0">
                          <a:solidFill>
                            <a:schemeClr val="dk1"/>
                          </a:solidFill>
                          <a:effectLst/>
                          <a:latin typeface="+mn-lt"/>
                          <a:ea typeface="+mn-ea"/>
                          <a:cs typeface="+mn-cs"/>
                        </a:rPr>
                        <a:t> </a:t>
                      </a:r>
                      <a:r>
                        <a:rPr lang="sl-SI" sz="1800" b="1" kern="1200" noProof="0" dirty="0" err="1">
                          <a:solidFill>
                            <a:schemeClr val="dk1"/>
                          </a:solidFill>
                          <a:effectLst/>
                          <a:latin typeface="+mn-lt"/>
                          <a:ea typeface="+mn-ea"/>
                          <a:cs typeface="+mn-cs"/>
                        </a:rPr>
                        <a:t>process</a:t>
                      </a:r>
                      <a:r>
                        <a:rPr lang="sl-SI" sz="1800" b="1" kern="1200" noProof="0" dirty="0">
                          <a:solidFill>
                            <a:schemeClr val="dk1"/>
                          </a:solidFill>
                          <a:effectLst/>
                          <a:latin typeface="+mn-lt"/>
                          <a:ea typeface="+mn-ea"/>
                          <a:cs typeface="+mn-cs"/>
                        </a:rPr>
                        <a:t> of </a:t>
                      </a:r>
                      <a:r>
                        <a:rPr lang="en-GB" sz="1800" b="1" kern="1200" noProof="0" dirty="0">
                          <a:solidFill>
                            <a:schemeClr val="dk1"/>
                          </a:solidFill>
                          <a:effectLst/>
                          <a:latin typeface="+mn-lt"/>
                          <a:ea typeface="+mn-ea"/>
                          <a:cs typeface="+mn-cs"/>
                        </a:rPr>
                        <a:t>knowledge production</a:t>
                      </a:r>
                    </a:p>
                    <a:p>
                      <a:pPr marL="285750" lvl="0" indent="-285750">
                        <a:buFont typeface="Wingdings" panose="05000000000000000000" pitchFamily="2" charset="2"/>
                        <a:buChar char="§"/>
                      </a:pPr>
                      <a:r>
                        <a:rPr lang="en-GB" sz="1800" b="1" kern="1200" noProof="0" dirty="0">
                          <a:solidFill>
                            <a:schemeClr val="dk1"/>
                          </a:solidFill>
                          <a:effectLst/>
                          <a:latin typeface="+mn-lt"/>
                          <a:ea typeface="+mn-ea"/>
                          <a:cs typeface="+mn-cs"/>
                        </a:rPr>
                        <a:t>Desirable </a:t>
                      </a:r>
                      <a:r>
                        <a:rPr lang="sl-SI" sz="1800" b="1" kern="1200" noProof="0" dirty="0" err="1">
                          <a:solidFill>
                            <a:schemeClr val="dk1"/>
                          </a:solidFill>
                          <a:effectLst/>
                          <a:latin typeface="+mn-lt"/>
                          <a:ea typeface="+mn-ea"/>
                          <a:cs typeface="+mn-cs"/>
                        </a:rPr>
                        <a:t>characteristics</a:t>
                      </a:r>
                      <a:r>
                        <a:rPr lang="sl-SI" sz="1800" b="1" kern="1200" noProof="0" dirty="0">
                          <a:solidFill>
                            <a:schemeClr val="dk1"/>
                          </a:solidFill>
                          <a:effectLst/>
                          <a:latin typeface="+mn-lt"/>
                          <a:ea typeface="+mn-ea"/>
                          <a:cs typeface="+mn-cs"/>
                        </a:rPr>
                        <a:t> of </a:t>
                      </a:r>
                      <a:r>
                        <a:rPr lang="en-GB" sz="1800" b="1" kern="1200" noProof="0" dirty="0">
                          <a:solidFill>
                            <a:schemeClr val="dk1"/>
                          </a:solidFill>
                          <a:effectLst/>
                          <a:latin typeface="+mn-lt"/>
                          <a:ea typeface="+mn-ea"/>
                          <a:cs typeface="+mn-cs"/>
                        </a:rPr>
                        <a:t>mentees and mentors in </a:t>
                      </a:r>
                      <a:r>
                        <a:rPr lang="sl-SI" sz="1800" b="1" kern="1200" noProof="0" dirty="0" err="1">
                          <a:solidFill>
                            <a:schemeClr val="dk1"/>
                          </a:solidFill>
                          <a:effectLst/>
                          <a:latin typeface="+mn-lt"/>
                          <a:ea typeface="+mn-ea"/>
                          <a:cs typeface="+mn-cs"/>
                        </a:rPr>
                        <a:t>the</a:t>
                      </a:r>
                      <a:r>
                        <a:rPr lang="sl-SI" sz="1800" b="1" kern="1200" noProof="0" dirty="0">
                          <a:solidFill>
                            <a:schemeClr val="dk1"/>
                          </a:solidFill>
                          <a:effectLst/>
                          <a:latin typeface="+mn-lt"/>
                          <a:ea typeface="+mn-ea"/>
                          <a:cs typeface="+mn-cs"/>
                        </a:rPr>
                        <a:t> </a:t>
                      </a:r>
                      <a:r>
                        <a:rPr lang="sl-SI" sz="1800" b="1" kern="1200" noProof="0" dirty="0" err="1">
                          <a:solidFill>
                            <a:schemeClr val="dk1"/>
                          </a:solidFill>
                          <a:effectLst/>
                          <a:latin typeface="+mn-lt"/>
                          <a:ea typeface="+mn-ea"/>
                          <a:cs typeface="+mn-cs"/>
                        </a:rPr>
                        <a:t>process</a:t>
                      </a:r>
                      <a:r>
                        <a:rPr lang="sl-SI" sz="1800" b="1" kern="1200" noProof="0" dirty="0">
                          <a:solidFill>
                            <a:schemeClr val="dk1"/>
                          </a:solidFill>
                          <a:effectLst/>
                          <a:latin typeface="+mn-lt"/>
                          <a:ea typeface="+mn-ea"/>
                          <a:cs typeface="+mn-cs"/>
                        </a:rPr>
                        <a:t> of </a:t>
                      </a:r>
                      <a:r>
                        <a:rPr lang="en-GB" sz="1800" b="1" kern="1200" noProof="0" dirty="0">
                          <a:solidFill>
                            <a:schemeClr val="dk1"/>
                          </a:solidFill>
                          <a:effectLst/>
                          <a:latin typeface="+mn-lt"/>
                          <a:ea typeface="+mn-ea"/>
                          <a:cs typeface="+mn-cs"/>
                        </a:rPr>
                        <a:t>knowledge production</a:t>
                      </a:r>
                      <a:endParaRPr lang="en-GB" noProof="0" dirty="0"/>
                    </a:p>
                  </a:txBody>
                  <a:tcPr/>
                </a:tc>
                <a:extLst>
                  <a:ext uri="{0D108BD9-81ED-4DB2-BD59-A6C34878D82A}">
                    <a16:rowId xmlns:a16="http://schemas.microsoft.com/office/drawing/2014/main" val="199808191"/>
                  </a:ext>
                </a:extLst>
              </a:tr>
            </a:tbl>
          </a:graphicData>
        </a:graphic>
      </p:graphicFrame>
      <p:sp>
        <p:nvSpPr>
          <p:cNvPr id="4" name="Date Placeholder 3">
            <a:extLst>
              <a:ext uri="{FF2B5EF4-FFF2-40B4-BE49-F238E27FC236}">
                <a16:creationId xmlns:a16="http://schemas.microsoft.com/office/drawing/2014/main" id="{B9FC8CF0-5F87-6DDD-CB51-2C9F29636F04}"/>
              </a:ext>
            </a:extLst>
          </p:cNvPr>
          <p:cNvSpPr>
            <a:spLocks noGrp="1"/>
          </p:cNvSpPr>
          <p:nvPr>
            <p:ph type="dt" sz="half" idx="10"/>
          </p:nvPr>
        </p:nvSpPr>
        <p:spPr/>
        <p:txBody>
          <a:bodyPr/>
          <a:lstStyle/>
          <a:p>
            <a:r>
              <a:rPr lang="en-GB" dirty="0"/>
              <a:t>2023</a:t>
            </a:r>
          </a:p>
        </p:txBody>
      </p:sp>
      <p:sp>
        <p:nvSpPr>
          <p:cNvPr id="5" name="Footer Placeholder 4">
            <a:extLst>
              <a:ext uri="{FF2B5EF4-FFF2-40B4-BE49-F238E27FC236}">
                <a16:creationId xmlns:a16="http://schemas.microsoft.com/office/drawing/2014/main" id="{9D21D6DF-3382-D191-3E48-718F4FE562CD}"/>
              </a:ext>
            </a:extLst>
          </p:cNvPr>
          <p:cNvSpPr>
            <a:spLocks noGrp="1"/>
          </p:cNvSpPr>
          <p:nvPr>
            <p:ph type="ftr" sz="quarter" idx="11"/>
          </p:nvPr>
        </p:nvSpPr>
        <p:spPr/>
        <p:txBody>
          <a:bodyPr/>
          <a:lstStyle/>
          <a:p>
            <a:r>
              <a:rPr lang="en-GB" dirty="0"/>
              <a:t>EUROPEAN CONFERENCE ON SOCIAL NETWORKS (EUSN)</a:t>
            </a:r>
          </a:p>
        </p:txBody>
      </p:sp>
      <p:sp>
        <p:nvSpPr>
          <p:cNvPr id="6" name="Slide Number Placeholder 5">
            <a:extLst>
              <a:ext uri="{FF2B5EF4-FFF2-40B4-BE49-F238E27FC236}">
                <a16:creationId xmlns:a16="http://schemas.microsoft.com/office/drawing/2014/main" id="{199A84BF-F5D1-C460-6280-42A14A37EA70}"/>
              </a:ext>
            </a:extLst>
          </p:cNvPr>
          <p:cNvSpPr>
            <a:spLocks noGrp="1"/>
          </p:cNvSpPr>
          <p:nvPr>
            <p:ph type="sldNum" sz="quarter" idx="12"/>
          </p:nvPr>
        </p:nvSpPr>
        <p:spPr/>
        <p:txBody>
          <a:bodyPr/>
          <a:lstStyle/>
          <a:p>
            <a:fld id="{A49DFD55-3C28-40EF-9E31-A92D2E4017FF}" type="slidenum">
              <a:rPr lang="en-GB" smtClean="0"/>
              <a:pPr/>
              <a:t>7</a:t>
            </a:fld>
            <a:endParaRPr lang="en-GB" dirty="0"/>
          </a:p>
        </p:txBody>
      </p:sp>
    </p:spTree>
    <p:extLst>
      <p:ext uri="{BB962C8B-B14F-4D97-AF65-F5344CB8AC3E}">
        <p14:creationId xmlns:p14="http://schemas.microsoft.com/office/powerpoint/2010/main" val="2344328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CD98F-F3E0-EBC6-2D45-D12CC00C5150}"/>
              </a:ext>
            </a:extLst>
          </p:cNvPr>
          <p:cNvSpPr>
            <a:spLocks noGrp="1"/>
          </p:cNvSpPr>
          <p:nvPr>
            <p:ph type="title"/>
          </p:nvPr>
        </p:nvSpPr>
        <p:spPr/>
        <p:txBody>
          <a:bodyPr/>
          <a:lstStyle/>
          <a:p>
            <a:r>
              <a:rPr lang="en-GB" dirty="0"/>
              <a:t>MENTEE</a:t>
            </a:r>
            <a:r>
              <a:rPr lang="sl-SI" dirty="0"/>
              <a:t>‘</a:t>
            </a:r>
            <a:r>
              <a:rPr lang="en-GB" dirty="0"/>
              <a:t>S types and their characteristics</a:t>
            </a:r>
          </a:p>
        </p:txBody>
      </p:sp>
      <p:sp>
        <p:nvSpPr>
          <p:cNvPr id="4" name="Date Placeholder 3">
            <a:extLst>
              <a:ext uri="{FF2B5EF4-FFF2-40B4-BE49-F238E27FC236}">
                <a16:creationId xmlns:a16="http://schemas.microsoft.com/office/drawing/2014/main" id="{86CC2F73-A572-4199-0CC6-6A414DFC1DE7}"/>
              </a:ext>
            </a:extLst>
          </p:cNvPr>
          <p:cNvSpPr>
            <a:spLocks noGrp="1"/>
          </p:cNvSpPr>
          <p:nvPr>
            <p:ph type="dt" sz="half" idx="10"/>
          </p:nvPr>
        </p:nvSpPr>
        <p:spPr/>
        <p:txBody>
          <a:bodyPr/>
          <a:lstStyle/>
          <a:p>
            <a:r>
              <a:rPr lang="en-GB" dirty="0"/>
              <a:t>2023</a:t>
            </a:r>
          </a:p>
        </p:txBody>
      </p:sp>
      <p:sp>
        <p:nvSpPr>
          <p:cNvPr id="5" name="Footer Placeholder 4">
            <a:extLst>
              <a:ext uri="{FF2B5EF4-FFF2-40B4-BE49-F238E27FC236}">
                <a16:creationId xmlns:a16="http://schemas.microsoft.com/office/drawing/2014/main" id="{A2BA9FD2-ACE7-BADB-AA61-CC6E9012A751}"/>
              </a:ext>
            </a:extLst>
          </p:cNvPr>
          <p:cNvSpPr>
            <a:spLocks noGrp="1"/>
          </p:cNvSpPr>
          <p:nvPr>
            <p:ph type="ftr" sz="quarter" idx="11"/>
          </p:nvPr>
        </p:nvSpPr>
        <p:spPr/>
        <p:txBody>
          <a:bodyPr/>
          <a:lstStyle/>
          <a:p>
            <a:r>
              <a:rPr lang="en-GB" dirty="0"/>
              <a:t>EUROPEAN CONFERENCE ON SOCIAL NETWORKS (EUSN)</a:t>
            </a:r>
          </a:p>
        </p:txBody>
      </p:sp>
      <p:sp>
        <p:nvSpPr>
          <p:cNvPr id="6" name="Slide Number Placeholder 5">
            <a:extLst>
              <a:ext uri="{FF2B5EF4-FFF2-40B4-BE49-F238E27FC236}">
                <a16:creationId xmlns:a16="http://schemas.microsoft.com/office/drawing/2014/main" id="{961C8E8E-F73C-95D3-BB38-4B55BCE46C10}"/>
              </a:ext>
            </a:extLst>
          </p:cNvPr>
          <p:cNvSpPr>
            <a:spLocks noGrp="1"/>
          </p:cNvSpPr>
          <p:nvPr>
            <p:ph type="sldNum" sz="quarter" idx="12"/>
          </p:nvPr>
        </p:nvSpPr>
        <p:spPr/>
        <p:txBody>
          <a:bodyPr/>
          <a:lstStyle/>
          <a:p>
            <a:fld id="{A49DFD55-3C28-40EF-9E31-A92D2E4017FF}" type="slidenum">
              <a:rPr lang="en-GB" smtClean="0"/>
              <a:pPr/>
              <a:t>8</a:t>
            </a:fld>
            <a:endParaRPr lang="en-GB" dirty="0"/>
          </a:p>
        </p:txBody>
      </p:sp>
      <p:graphicFrame>
        <p:nvGraphicFramePr>
          <p:cNvPr id="7" name="Table 6">
            <a:extLst>
              <a:ext uri="{FF2B5EF4-FFF2-40B4-BE49-F238E27FC236}">
                <a16:creationId xmlns:a16="http://schemas.microsoft.com/office/drawing/2014/main" id="{CDD00ADA-27FF-EE03-DC18-0977FE8C4C94}"/>
              </a:ext>
            </a:extLst>
          </p:cNvPr>
          <p:cNvGraphicFramePr>
            <a:graphicFrameLocks noGrp="1"/>
          </p:cNvGraphicFramePr>
          <p:nvPr>
            <p:extLst>
              <p:ext uri="{D42A27DB-BD31-4B8C-83A1-F6EECF244321}">
                <p14:modId xmlns:p14="http://schemas.microsoft.com/office/powerpoint/2010/main" val="3730040300"/>
              </p:ext>
            </p:extLst>
          </p:nvPr>
        </p:nvGraphicFramePr>
        <p:xfrm>
          <a:off x="1018902" y="1515292"/>
          <a:ext cx="10025743" cy="4831720"/>
        </p:xfrm>
        <a:graphic>
          <a:graphicData uri="http://schemas.openxmlformats.org/drawingml/2006/table">
            <a:tbl>
              <a:tblPr firstRow="1" firstCol="1" bandRow="1">
                <a:tableStyleId>{3C2FFA5D-87B4-456A-9821-1D502468CF0F}</a:tableStyleId>
              </a:tblPr>
              <a:tblGrid>
                <a:gridCol w="1943767">
                  <a:extLst>
                    <a:ext uri="{9D8B030D-6E8A-4147-A177-3AD203B41FA5}">
                      <a16:colId xmlns:a16="http://schemas.microsoft.com/office/drawing/2014/main" val="2839849759"/>
                    </a:ext>
                  </a:extLst>
                </a:gridCol>
                <a:gridCol w="2796666">
                  <a:extLst>
                    <a:ext uri="{9D8B030D-6E8A-4147-A177-3AD203B41FA5}">
                      <a16:colId xmlns:a16="http://schemas.microsoft.com/office/drawing/2014/main" val="1586598214"/>
                    </a:ext>
                  </a:extLst>
                </a:gridCol>
                <a:gridCol w="2796666">
                  <a:extLst>
                    <a:ext uri="{9D8B030D-6E8A-4147-A177-3AD203B41FA5}">
                      <a16:colId xmlns:a16="http://schemas.microsoft.com/office/drawing/2014/main" val="1329695509"/>
                    </a:ext>
                  </a:extLst>
                </a:gridCol>
                <a:gridCol w="2488644">
                  <a:extLst>
                    <a:ext uri="{9D8B030D-6E8A-4147-A177-3AD203B41FA5}">
                      <a16:colId xmlns:a16="http://schemas.microsoft.com/office/drawing/2014/main" val="1752594563"/>
                    </a:ext>
                  </a:extLst>
                </a:gridCol>
              </a:tblGrid>
              <a:tr h="756618">
                <a:tc>
                  <a:txBody>
                    <a:bodyPr/>
                    <a:lstStyle/>
                    <a:p>
                      <a:pPr>
                        <a:lnSpc>
                          <a:spcPct val="107000"/>
                        </a:lnSpc>
                        <a:spcAft>
                          <a:spcPts val="800"/>
                        </a:spcAft>
                      </a:pPr>
                      <a:r>
                        <a:rPr lang="en-GB" sz="1600" noProof="0" dirty="0">
                          <a:solidFill>
                            <a:schemeClr val="tx1"/>
                          </a:solidFill>
                          <a:effectLst/>
                        </a:rPr>
                        <a:t>Subthemes</a:t>
                      </a:r>
                      <a:endParaRPr lang="en-GB" sz="16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800" noProof="0" dirty="0">
                          <a:solidFill>
                            <a:schemeClr val="tx1"/>
                          </a:solidFill>
                          <a:effectLst/>
                        </a:rPr>
                        <a:t>Young researchers</a:t>
                      </a:r>
                      <a:endParaRPr lang="en-GB" sz="18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800" noProof="0" dirty="0">
                          <a:solidFill>
                            <a:schemeClr val="tx1"/>
                          </a:solidFill>
                          <a:effectLst/>
                        </a:rPr>
                        <a:t>PhD students </a:t>
                      </a:r>
                      <a:r>
                        <a:rPr lang="sl-SI" sz="1800" noProof="0" dirty="0" err="1">
                          <a:solidFill>
                            <a:schemeClr val="tx1"/>
                          </a:solidFill>
                          <a:effectLst/>
                        </a:rPr>
                        <a:t>employed</a:t>
                      </a:r>
                      <a:r>
                        <a:rPr lang="sl-SI" sz="1800" noProof="0" dirty="0">
                          <a:solidFill>
                            <a:schemeClr val="tx1"/>
                          </a:solidFill>
                          <a:effectLst/>
                        </a:rPr>
                        <a:t> on </a:t>
                      </a:r>
                      <a:r>
                        <a:rPr lang="sl-SI" sz="1800" noProof="0" dirty="0" err="1">
                          <a:solidFill>
                            <a:schemeClr val="tx1"/>
                          </a:solidFill>
                          <a:effectLst/>
                        </a:rPr>
                        <a:t>research</a:t>
                      </a:r>
                      <a:r>
                        <a:rPr lang="sl-SI" sz="1800" noProof="0" dirty="0">
                          <a:solidFill>
                            <a:schemeClr val="tx1"/>
                          </a:solidFill>
                          <a:effectLst/>
                        </a:rPr>
                        <a:t> </a:t>
                      </a:r>
                      <a:r>
                        <a:rPr lang="sl-SI" sz="1800" noProof="0" dirty="0" err="1">
                          <a:solidFill>
                            <a:schemeClr val="tx1"/>
                          </a:solidFill>
                          <a:effectLst/>
                        </a:rPr>
                        <a:t>projects</a:t>
                      </a:r>
                      <a:endParaRPr lang="en-GB" sz="18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800" noProof="0" dirty="0">
                          <a:solidFill>
                            <a:schemeClr val="tx1"/>
                          </a:solidFill>
                          <a:effectLst/>
                        </a:rPr>
                        <a:t>External PhD students</a:t>
                      </a:r>
                      <a:endParaRPr lang="en-GB" sz="18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2900721"/>
                  </a:ext>
                </a:extLst>
              </a:tr>
              <a:tr h="3177994">
                <a:tc>
                  <a:txBody>
                    <a:bodyPr/>
                    <a:lstStyle/>
                    <a:p>
                      <a:pPr>
                        <a:lnSpc>
                          <a:spcPct val="107000"/>
                        </a:lnSpc>
                        <a:spcAft>
                          <a:spcPts val="800"/>
                        </a:spcAft>
                      </a:pPr>
                      <a:r>
                        <a:rPr lang="en-GB" sz="1600" noProof="0" dirty="0">
                          <a:solidFill>
                            <a:schemeClr val="tx1"/>
                          </a:solidFill>
                          <a:effectLst/>
                        </a:rPr>
                        <a:t>Emphasized desirable characteristics</a:t>
                      </a:r>
                      <a:endParaRPr lang="en-GB" sz="16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342900" lvl="0" indent="-342900">
                        <a:lnSpc>
                          <a:spcPct val="107000"/>
                        </a:lnSpc>
                        <a:buFont typeface="Wingdings" panose="05000000000000000000" pitchFamily="2" charset="2"/>
                        <a:buChar char=""/>
                      </a:pPr>
                      <a:r>
                        <a:rPr lang="en-GB" sz="1600" u="sng" noProof="0" dirty="0">
                          <a:solidFill>
                            <a:schemeClr val="tx1"/>
                          </a:solidFill>
                          <a:effectLst/>
                        </a:rPr>
                        <a:t>Independence</a:t>
                      </a:r>
                    </a:p>
                    <a:p>
                      <a:pPr marL="342900" lvl="0" indent="-342900">
                        <a:lnSpc>
                          <a:spcPct val="107000"/>
                        </a:lnSpc>
                        <a:buFont typeface="Wingdings" panose="05000000000000000000" pitchFamily="2" charset="2"/>
                        <a:buChar char=""/>
                      </a:pPr>
                      <a:r>
                        <a:rPr lang="en-GB" sz="1600" noProof="0" dirty="0">
                          <a:solidFill>
                            <a:schemeClr val="tx1"/>
                          </a:solidFill>
                          <a:effectLst/>
                        </a:rPr>
                        <a:t>Proactiveness</a:t>
                      </a:r>
                    </a:p>
                    <a:p>
                      <a:pPr marL="342900" lvl="0" indent="-342900">
                        <a:lnSpc>
                          <a:spcPct val="107000"/>
                        </a:lnSpc>
                        <a:buFont typeface="Wingdings" panose="05000000000000000000" pitchFamily="2" charset="2"/>
                        <a:buChar char=""/>
                      </a:pPr>
                      <a:r>
                        <a:rPr lang="en-GB" sz="1600" noProof="0" dirty="0" err="1">
                          <a:solidFill>
                            <a:schemeClr val="tx1"/>
                          </a:solidFill>
                          <a:effectLst/>
                        </a:rPr>
                        <a:t>Trustwort</a:t>
                      </a:r>
                      <a:r>
                        <a:rPr lang="sl-SI" sz="1600" noProof="0" dirty="0" err="1">
                          <a:solidFill>
                            <a:schemeClr val="tx1"/>
                          </a:solidFill>
                          <a:effectLst/>
                        </a:rPr>
                        <a:t>hiness</a:t>
                      </a:r>
                      <a:endParaRPr lang="en-GB" sz="1600" noProof="0" dirty="0">
                        <a:solidFill>
                          <a:schemeClr val="tx1"/>
                        </a:solidFill>
                        <a:effectLst/>
                      </a:endParaRPr>
                    </a:p>
                    <a:p>
                      <a:pPr marL="342900" lvl="0" indent="-342900">
                        <a:lnSpc>
                          <a:spcPct val="107000"/>
                        </a:lnSpc>
                        <a:buFont typeface="Wingdings" panose="05000000000000000000" pitchFamily="2" charset="2"/>
                        <a:buChar char=""/>
                      </a:pPr>
                      <a:r>
                        <a:rPr lang="en-GB" sz="1600" noProof="0" dirty="0">
                          <a:solidFill>
                            <a:schemeClr val="tx1"/>
                          </a:solidFill>
                          <a:effectLst/>
                        </a:rPr>
                        <a:t>Integrity and non-confrontational</a:t>
                      </a:r>
                    </a:p>
                    <a:p>
                      <a:pPr marL="342900" lvl="0" indent="-342900">
                        <a:lnSpc>
                          <a:spcPct val="107000"/>
                        </a:lnSpc>
                        <a:buFont typeface="Wingdings" panose="05000000000000000000" pitchFamily="2" charset="2"/>
                        <a:buChar char=""/>
                      </a:pPr>
                      <a:r>
                        <a:rPr lang="en-GB" sz="1600" u="sng" noProof="0" dirty="0">
                          <a:solidFill>
                            <a:schemeClr val="tx1"/>
                          </a:solidFill>
                          <a:effectLst/>
                        </a:rPr>
                        <a:t>Psychological stability</a:t>
                      </a:r>
                    </a:p>
                    <a:p>
                      <a:pPr marL="342900" lvl="0" indent="-342900">
                        <a:lnSpc>
                          <a:spcPct val="107000"/>
                        </a:lnSpc>
                        <a:buFont typeface="Wingdings" panose="05000000000000000000" pitchFamily="2" charset="2"/>
                        <a:buChar char=""/>
                      </a:pPr>
                      <a:r>
                        <a:rPr lang="en-GB" sz="1600" u="sng" noProof="0" dirty="0">
                          <a:solidFill>
                            <a:schemeClr val="tx1"/>
                          </a:solidFill>
                          <a:effectLst/>
                        </a:rPr>
                        <a:t>Diligence</a:t>
                      </a:r>
                    </a:p>
                    <a:p>
                      <a:pPr marL="342900" lvl="0" indent="-342900">
                        <a:lnSpc>
                          <a:spcPct val="107000"/>
                        </a:lnSpc>
                        <a:buFont typeface="Wingdings" panose="05000000000000000000" pitchFamily="2" charset="2"/>
                        <a:buChar char=""/>
                      </a:pPr>
                      <a:r>
                        <a:rPr lang="en-GB" sz="1600" noProof="0" dirty="0">
                          <a:solidFill>
                            <a:schemeClr val="tx1"/>
                          </a:solidFill>
                          <a:effectLst/>
                        </a:rPr>
                        <a:t>Resourcefulness</a:t>
                      </a:r>
                    </a:p>
                    <a:p>
                      <a:pPr marL="342900" lvl="0" indent="-342900">
                        <a:lnSpc>
                          <a:spcPct val="107000"/>
                        </a:lnSpc>
                        <a:buFont typeface="Wingdings" panose="05000000000000000000" pitchFamily="2" charset="2"/>
                        <a:buChar char=""/>
                      </a:pPr>
                      <a:r>
                        <a:rPr lang="en-GB" sz="1600" u="sng" noProof="0" dirty="0">
                          <a:solidFill>
                            <a:schemeClr val="tx1"/>
                          </a:solidFill>
                          <a:effectLst/>
                        </a:rPr>
                        <a:t>Motivation</a:t>
                      </a:r>
                    </a:p>
                    <a:p>
                      <a:pPr marL="342900" lvl="0" indent="-342900">
                        <a:lnSpc>
                          <a:spcPct val="107000"/>
                        </a:lnSpc>
                        <a:buFont typeface="Wingdings" panose="05000000000000000000" pitchFamily="2" charset="2"/>
                        <a:buChar char=""/>
                      </a:pPr>
                      <a:r>
                        <a:rPr lang="en-GB" sz="1600" noProof="0" dirty="0">
                          <a:solidFill>
                            <a:schemeClr val="tx1"/>
                          </a:solidFill>
                          <a:effectLst/>
                        </a:rPr>
                        <a:t>Precision and meeting deadlines</a:t>
                      </a:r>
                    </a:p>
                    <a:p>
                      <a:pPr marL="342900" lvl="0" indent="-342900">
                        <a:lnSpc>
                          <a:spcPct val="107000"/>
                        </a:lnSpc>
                        <a:buFont typeface="Wingdings" panose="05000000000000000000" pitchFamily="2" charset="2"/>
                        <a:buChar char=""/>
                      </a:pPr>
                      <a:r>
                        <a:rPr lang="en-GB" sz="16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Confidence</a:t>
                      </a: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342900" lvl="0" indent="-342900">
                        <a:lnSpc>
                          <a:spcPct val="107000"/>
                        </a:lnSpc>
                        <a:buFont typeface="Wingdings" panose="05000000000000000000" pitchFamily="2" charset="2"/>
                        <a:buChar char=""/>
                      </a:pPr>
                      <a:r>
                        <a:rPr lang="en-GB" sz="1600" noProof="0" dirty="0">
                          <a:solidFill>
                            <a:schemeClr val="tx1"/>
                          </a:solidFill>
                          <a:effectLst/>
                        </a:rPr>
                        <a:t>Proactiveness</a:t>
                      </a:r>
                    </a:p>
                    <a:p>
                      <a:pPr marL="342900" lvl="0" indent="-342900">
                        <a:lnSpc>
                          <a:spcPct val="107000"/>
                        </a:lnSpc>
                        <a:buFont typeface="Wingdings" panose="05000000000000000000" pitchFamily="2" charset="2"/>
                        <a:buChar char=""/>
                      </a:pPr>
                      <a:r>
                        <a:rPr lang="en-GB" sz="1600" u="sng" noProof="0" dirty="0">
                          <a:solidFill>
                            <a:schemeClr val="tx1"/>
                          </a:solidFill>
                          <a:effectLst/>
                        </a:rPr>
                        <a:t>Ind</a:t>
                      </a:r>
                      <a:r>
                        <a:rPr lang="sl-SI" sz="1600" u="sng" noProof="0" dirty="0">
                          <a:solidFill>
                            <a:schemeClr val="tx1"/>
                          </a:solidFill>
                          <a:effectLst/>
                        </a:rPr>
                        <a:t>e</a:t>
                      </a:r>
                      <a:r>
                        <a:rPr lang="en-GB" sz="1600" u="sng" noProof="0" dirty="0" err="1">
                          <a:solidFill>
                            <a:schemeClr val="tx1"/>
                          </a:solidFill>
                          <a:effectLst/>
                        </a:rPr>
                        <a:t>pendence</a:t>
                      </a:r>
                      <a:endParaRPr lang="en-GB" sz="1600" u="sng" noProof="0" dirty="0">
                        <a:solidFill>
                          <a:schemeClr val="tx1"/>
                        </a:solidFill>
                        <a:effectLst/>
                      </a:endParaRPr>
                    </a:p>
                    <a:p>
                      <a:pPr marL="342900" lvl="0" indent="-342900">
                        <a:lnSpc>
                          <a:spcPct val="107000"/>
                        </a:lnSpc>
                        <a:buFont typeface="Wingdings" panose="05000000000000000000" pitchFamily="2" charset="2"/>
                        <a:buChar char=""/>
                      </a:pPr>
                      <a:r>
                        <a:rPr lang="en-GB" sz="1600" noProof="0" dirty="0">
                          <a:solidFill>
                            <a:schemeClr val="tx1"/>
                          </a:solidFill>
                          <a:effectLst/>
                        </a:rPr>
                        <a:t>Persist</a:t>
                      </a:r>
                      <a:r>
                        <a:rPr lang="sl-SI" sz="1600" noProof="0" dirty="0">
                          <a:solidFill>
                            <a:schemeClr val="tx1"/>
                          </a:solidFill>
                          <a:effectLst/>
                        </a:rPr>
                        <a:t>e</a:t>
                      </a:r>
                      <a:r>
                        <a:rPr lang="en-GB" sz="1600" noProof="0" dirty="0" err="1">
                          <a:solidFill>
                            <a:schemeClr val="tx1"/>
                          </a:solidFill>
                          <a:effectLst/>
                        </a:rPr>
                        <a:t>nce</a:t>
                      </a:r>
                      <a:endParaRPr lang="en-GB" sz="1600" noProof="0" dirty="0">
                        <a:solidFill>
                          <a:schemeClr val="tx1"/>
                        </a:solidFill>
                        <a:effectLst/>
                      </a:endParaRPr>
                    </a:p>
                    <a:p>
                      <a:pPr marL="342900" lvl="0" indent="-342900">
                        <a:lnSpc>
                          <a:spcPct val="107000"/>
                        </a:lnSpc>
                        <a:buFont typeface="Wingdings" panose="05000000000000000000" pitchFamily="2" charset="2"/>
                        <a:buChar char=""/>
                      </a:pPr>
                      <a:r>
                        <a:rPr lang="en-GB" sz="1600" u="sng" noProof="0" dirty="0">
                          <a:solidFill>
                            <a:schemeClr val="tx1"/>
                          </a:solidFill>
                          <a:effectLst/>
                        </a:rPr>
                        <a:t>Diligence</a:t>
                      </a:r>
                    </a:p>
                    <a:p>
                      <a:pPr marL="342900" lvl="0" indent="-342900">
                        <a:lnSpc>
                          <a:spcPct val="107000"/>
                        </a:lnSpc>
                        <a:buFont typeface="Wingdings" panose="05000000000000000000" pitchFamily="2" charset="2"/>
                        <a:buChar char=""/>
                      </a:pPr>
                      <a:r>
                        <a:rPr lang="en-GB" sz="1600" u="sng" noProof="0" dirty="0">
                          <a:solidFill>
                            <a:schemeClr val="tx1"/>
                          </a:solidFill>
                          <a:effectLst/>
                        </a:rPr>
                        <a:t>Motivation</a:t>
                      </a:r>
                    </a:p>
                    <a:p>
                      <a:pPr marL="342900" lvl="0" indent="-342900">
                        <a:lnSpc>
                          <a:spcPct val="107000"/>
                        </a:lnSpc>
                        <a:buFont typeface="Wingdings" panose="05000000000000000000" pitchFamily="2" charset="2"/>
                        <a:buChar char=""/>
                      </a:pPr>
                      <a:r>
                        <a:rPr lang="en-GB" sz="1600" noProof="0" dirty="0">
                          <a:solidFill>
                            <a:schemeClr val="tx1"/>
                          </a:solidFill>
                          <a:effectLst/>
                        </a:rPr>
                        <a:t>Precision and meeting deadlines</a:t>
                      </a:r>
                    </a:p>
                    <a:p>
                      <a:pPr marL="342900" lvl="0" indent="-342900">
                        <a:lnSpc>
                          <a:spcPct val="107000"/>
                        </a:lnSpc>
                        <a:buFont typeface="Wingdings" panose="05000000000000000000" pitchFamily="2" charset="2"/>
                        <a:buChar char=""/>
                      </a:pPr>
                      <a:r>
                        <a:rPr lang="en-GB" sz="1600" u="sng" noProof="0" dirty="0">
                          <a:solidFill>
                            <a:schemeClr val="tx1"/>
                          </a:solidFill>
                          <a:effectLst/>
                        </a:rPr>
                        <a:t>Psychological stability</a:t>
                      </a:r>
                    </a:p>
                    <a:p>
                      <a:pPr marL="342900" lvl="0" indent="-342900">
                        <a:lnSpc>
                          <a:spcPct val="107000"/>
                        </a:lnSpc>
                        <a:buFont typeface="Wingdings" panose="05000000000000000000" pitchFamily="2" charset="2"/>
                        <a:buChar char=""/>
                      </a:pPr>
                      <a:r>
                        <a:rPr lang="en-GB" sz="16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Confidence</a:t>
                      </a:r>
                    </a:p>
                  </a:txBody>
                  <a:tcPr marL="68580" marR="68580" marT="0" marB="0">
                    <a:lnT w="12700" cap="flat" cmpd="sng" algn="ctr">
                      <a:solidFill>
                        <a:schemeClr val="tx1"/>
                      </a:solidFill>
                      <a:prstDash val="solid"/>
                      <a:round/>
                      <a:headEnd type="none" w="med" len="med"/>
                      <a:tailEnd type="none" w="med" len="med"/>
                    </a:lnT>
                  </a:tcPr>
                </a:tc>
                <a:tc>
                  <a:txBody>
                    <a:bodyPr/>
                    <a:lstStyle/>
                    <a:p>
                      <a:pPr marL="342900" lvl="0" indent="-342900">
                        <a:lnSpc>
                          <a:spcPct val="107000"/>
                        </a:lnSpc>
                        <a:buFont typeface="Wingdings" panose="05000000000000000000" pitchFamily="2" charset="2"/>
                        <a:buChar char=""/>
                      </a:pPr>
                      <a:r>
                        <a:rPr lang="en-GB" sz="1600" noProof="0" dirty="0">
                          <a:solidFill>
                            <a:schemeClr val="tx1"/>
                          </a:solidFill>
                          <a:effectLst/>
                        </a:rPr>
                        <a:t>Resourcefulness</a:t>
                      </a:r>
                    </a:p>
                    <a:p>
                      <a:pPr marL="342900" lvl="0" indent="-342900">
                        <a:lnSpc>
                          <a:spcPct val="107000"/>
                        </a:lnSpc>
                        <a:buFont typeface="Wingdings" panose="05000000000000000000" pitchFamily="2" charset="2"/>
                        <a:buChar char=""/>
                      </a:pPr>
                      <a:r>
                        <a:rPr lang="en-GB" sz="1600" u="sng" noProof="0" dirty="0">
                          <a:solidFill>
                            <a:schemeClr val="tx1"/>
                          </a:solidFill>
                          <a:effectLst/>
                        </a:rPr>
                        <a:t>Independence</a:t>
                      </a:r>
                    </a:p>
                    <a:p>
                      <a:pPr marL="342900" lvl="0" indent="-342900">
                        <a:lnSpc>
                          <a:spcPct val="107000"/>
                        </a:lnSpc>
                        <a:buFont typeface="Wingdings" panose="05000000000000000000" pitchFamily="2" charset="2"/>
                        <a:buChar char=""/>
                      </a:pPr>
                      <a:r>
                        <a:rPr lang="en-GB" sz="1600" u="sng" noProof="0" dirty="0">
                          <a:solidFill>
                            <a:schemeClr val="tx1"/>
                          </a:solidFill>
                          <a:effectLst/>
                        </a:rPr>
                        <a:t>Psychological stability</a:t>
                      </a:r>
                    </a:p>
                    <a:p>
                      <a:pPr marL="342900" lvl="0" indent="-342900">
                        <a:lnSpc>
                          <a:spcPct val="107000"/>
                        </a:lnSpc>
                        <a:buFont typeface="Wingdings" panose="05000000000000000000" pitchFamily="2" charset="2"/>
                        <a:buChar char=""/>
                      </a:pPr>
                      <a:r>
                        <a:rPr lang="en-GB" sz="1600" noProof="0" dirty="0">
                          <a:solidFill>
                            <a:schemeClr val="tx1"/>
                          </a:solidFill>
                          <a:effectLst/>
                        </a:rPr>
                        <a:t>Integrity and non-confrontational</a:t>
                      </a:r>
                    </a:p>
                    <a:p>
                      <a:pPr marL="342900" lvl="0" indent="-342900">
                        <a:lnSpc>
                          <a:spcPct val="107000"/>
                        </a:lnSpc>
                        <a:buFont typeface="Wingdings" panose="05000000000000000000" pitchFamily="2" charset="2"/>
                        <a:buChar char=""/>
                      </a:pPr>
                      <a:r>
                        <a:rPr lang="en-GB" sz="1600" u="sng" noProof="0" dirty="0">
                          <a:solidFill>
                            <a:schemeClr val="tx1"/>
                          </a:solidFill>
                          <a:effectLst/>
                        </a:rPr>
                        <a:t>Diligence</a:t>
                      </a:r>
                    </a:p>
                    <a:p>
                      <a:pPr marL="342900" lvl="0" indent="-342900">
                        <a:lnSpc>
                          <a:spcPct val="107000"/>
                        </a:lnSpc>
                        <a:buFont typeface="Wingdings" panose="05000000000000000000" pitchFamily="2" charset="2"/>
                        <a:buChar char=""/>
                      </a:pPr>
                      <a:r>
                        <a:rPr lang="en-GB" sz="1600" noProof="0" dirty="0">
                          <a:solidFill>
                            <a:schemeClr val="tx1"/>
                          </a:solidFill>
                          <a:effectLst/>
                        </a:rPr>
                        <a:t>Good prior knowledge and competences</a:t>
                      </a:r>
                    </a:p>
                    <a:p>
                      <a:pPr marL="342900" lvl="0" indent="-342900">
                        <a:lnSpc>
                          <a:spcPct val="107000"/>
                        </a:lnSpc>
                        <a:buFont typeface="Wingdings" panose="05000000000000000000" pitchFamily="2" charset="2"/>
                        <a:buChar char=""/>
                      </a:pPr>
                      <a:r>
                        <a:rPr lang="en-GB" sz="1600" u="sng" noProof="0" dirty="0">
                          <a:solidFill>
                            <a:schemeClr val="tx1"/>
                          </a:solidFill>
                          <a:effectLst/>
                        </a:rPr>
                        <a:t>Motivation</a:t>
                      </a:r>
                    </a:p>
                    <a:p>
                      <a:pPr marL="342900" lvl="0" indent="-342900">
                        <a:lnSpc>
                          <a:spcPct val="107000"/>
                        </a:lnSpc>
                        <a:spcAft>
                          <a:spcPts val="800"/>
                        </a:spcAft>
                        <a:buFont typeface="Wingdings" panose="05000000000000000000" pitchFamily="2" charset="2"/>
                        <a:buChar char=""/>
                      </a:pPr>
                      <a:r>
                        <a:rPr lang="en-GB" sz="16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Persist</a:t>
                      </a:r>
                      <a:r>
                        <a:rPr lang="sl-SI" sz="16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a:t>
                      </a:r>
                      <a:r>
                        <a:rPr lang="en-GB" sz="1600" noProof="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nce</a:t>
                      </a:r>
                      <a:endParaRPr lang="en-GB" sz="16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72296320"/>
                  </a:ext>
                </a:extLst>
              </a:tr>
              <a:tr h="897108">
                <a:tc>
                  <a:txBody>
                    <a:bodyPr/>
                    <a:lstStyle/>
                    <a:p>
                      <a:pPr>
                        <a:lnSpc>
                          <a:spcPct val="107000"/>
                        </a:lnSpc>
                        <a:spcAft>
                          <a:spcPts val="800"/>
                        </a:spcAft>
                      </a:pPr>
                      <a:r>
                        <a:rPr lang="en-GB" sz="1600" noProof="0" dirty="0">
                          <a:solidFill>
                            <a:schemeClr val="tx1"/>
                          </a:solidFill>
                          <a:effectLst/>
                        </a:rPr>
                        <a:t>Emphasized undesirable characteristics</a:t>
                      </a:r>
                      <a:endParaRPr lang="en-GB" sz="16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342900" lvl="0" indent="-342900">
                        <a:lnSpc>
                          <a:spcPct val="107000"/>
                        </a:lnSpc>
                        <a:buFont typeface="Wingdings" panose="05000000000000000000" pitchFamily="2" charset="2"/>
                        <a:buChar char=""/>
                      </a:pPr>
                      <a:r>
                        <a:rPr lang="en-GB" sz="1600" u="sng" noProof="0" dirty="0">
                          <a:solidFill>
                            <a:schemeClr val="tx1"/>
                          </a:solidFill>
                          <a:effectLst/>
                        </a:rPr>
                        <a:t>Lack of knowledge and competences</a:t>
                      </a:r>
                      <a:endParaRPr lang="en-GB" sz="1600" u="sng"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342900" lvl="0" indent="-342900">
                        <a:lnSpc>
                          <a:spcPct val="107000"/>
                        </a:lnSpc>
                        <a:buFont typeface="Wingdings" panose="05000000000000000000" pitchFamily="2" charset="2"/>
                        <a:buChar char=""/>
                      </a:pPr>
                      <a:r>
                        <a:rPr lang="en-GB" sz="1600" u="sng" noProof="0" dirty="0">
                          <a:solidFill>
                            <a:schemeClr val="tx1"/>
                          </a:solidFill>
                          <a:effectLst/>
                        </a:rPr>
                        <a:t>Lack of knowledge and competences</a:t>
                      </a:r>
                      <a:endParaRPr lang="en-GB" sz="1600" u="sng"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buFont typeface="Wingdings" panose="05000000000000000000" pitchFamily="2" charset="2"/>
                        <a:buChar char=""/>
                      </a:pPr>
                      <a:r>
                        <a:rPr lang="en-GB" sz="1600" u="sng" noProof="0" dirty="0">
                          <a:solidFill>
                            <a:schemeClr val="tx1"/>
                          </a:solidFill>
                          <a:effectLst/>
                        </a:rPr>
                        <a:t>Lack of knowledge and competences</a:t>
                      </a:r>
                      <a:endParaRPr lang="en-GB" sz="1600" u="sng"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9421782"/>
                  </a:ext>
                </a:extLst>
              </a:tr>
            </a:tbl>
          </a:graphicData>
        </a:graphic>
      </p:graphicFrame>
      <p:sp>
        <p:nvSpPr>
          <p:cNvPr id="9" name="TextBox 8">
            <a:extLst>
              <a:ext uri="{FF2B5EF4-FFF2-40B4-BE49-F238E27FC236}">
                <a16:creationId xmlns:a16="http://schemas.microsoft.com/office/drawing/2014/main" id="{8D02520A-FF73-C9DA-0D55-38D3B7487BC8}"/>
              </a:ext>
            </a:extLst>
          </p:cNvPr>
          <p:cNvSpPr txBox="1"/>
          <p:nvPr/>
        </p:nvSpPr>
        <p:spPr>
          <a:xfrm>
            <a:off x="3009398" y="2278860"/>
            <a:ext cx="2743200" cy="369331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i="1" dirty="0"/>
              <a:t>"I received a salary as a young researcher, which seemed quite favourable to me, taking care of the material aspect, expenses, and also for the occasional conference, so it was quite favourable, and I didn't worry about the salary, as the salary was within that." </a:t>
            </a:r>
            <a:r>
              <a:rPr lang="en-GB" dirty="0"/>
              <a:t>(DR8)</a:t>
            </a:r>
          </a:p>
          <a:p>
            <a:endParaRPr lang="en-GB" dirty="0"/>
          </a:p>
        </p:txBody>
      </p:sp>
      <p:sp>
        <p:nvSpPr>
          <p:cNvPr id="10" name="TextBox 9">
            <a:extLst>
              <a:ext uri="{FF2B5EF4-FFF2-40B4-BE49-F238E27FC236}">
                <a16:creationId xmlns:a16="http://schemas.microsoft.com/office/drawing/2014/main" id="{EE7F1E5B-88BC-A571-DD64-D1D81FB47BC9}"/>
              </a:ext>
            </a:extLst>
          </p:cNvPr>
          <p:cNvSpPr txBox="1"/>
          <p:nvPr/>
        </p:nvSpPr>
        <p:spPr>
          <a:xfrm>
            <a:off x="8594035" y="2278860"/>
            <a:ext cx="2434045" cy="397031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dirty="0"/>
              <a:t>"</a:t>
            </a:r>
            <a:r>
              <a:rPr lang="en-GB" i="1" dirty="0"/>
              <a:t>For quite some time, I thought whether I should enrol in a doctoral program or not, precisely because I didn't see prospects for employment in the field of science and research, within academia, I truly didn't see a perspective here. Then I made the decision…"</a:t>
            </a:r>
            <a:r>
              <a:rPr lang="en-GB" dirty="0"/>
              <a:t> (DR1)</a:t>
            </a:r>
          </a:p>
        </p:txBody>
      </p:sp>
    </p:spTree>
    <p:extLst>
      <p:ext uri="{BB962C8B-B14F-4D97-AF65-F5344CB8AC3E}">
        <p14:creationId xmlns:p14="http://schemas.microsoft.com/office/powerpoint/2010/main" val="141463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36035-F998-00C1-EDF7-7358F5C4BC22}"/>
              </a:ext>
            </a:extLst>
          </p:cNvPr>
          <p:cNvSpPr>
            <a:spLocks noGrp="1"/>
          </p:cNvSpPr>
          <p:nvPr>
            <p:ph type="title"/>
          </p:nvPr>
        </p:nvSpPr>
        <p:spPr>
          <a:xfrm>
            <a:off x="853021" y="191571"/>
            <a:ext cx="10515600" cy="1325563"/>
          </a:xfrm>
        </p:spPr>
        <p:txBody>
          <a:bodyPr/>
          <a:lstStyle/>
          <a:p>
            <a:r>
              <a:rPr lang="sl-SI" dirty="0"/>
              <a:t>Mentor‘s types and their Characteristics</a:t>
            </a:r>
            <a:endParaRPr lang="LID4096" dirty="0"/>
          </a:p>
        </p:txBody>
      </p:sp>
      <p:sp>
        <p:nvSpPr>
          <p:cNvPr id="4" name="Date Placeholder 3">
            <a:extLst>
              <a:ext uri="{FF2B5EF4-FFF2-40B4-BE49-F238E27FC236}">
                <a16:creationId xmlns:a16="http://schemas.microsoft.com/office/drawing/2014/main" id="{5852EDA6-C50D-439F-6DD6-875029BC0B27}"/>
              </a:ext>
            </a:extLst>
          </p:cNvPr>
          <p:cNvSpPr>
            <a:spLocks noGrp="1"/>
          </p:cNvSpPr>
          <p:nvPr>
            <p:ph type="dt" sz="half" idx="10"/>
          </p:nvPr>
        </p:nvSpPr>
        <p:spPr/>
        <p:txBody>
          <a:bodyPr/>
          <a:lstStyle/>
          <a:p>
            <a:r>
              <a:rPr lang="en-US" dirty="0"/>
              <a:t>20</a:t>
            </a:r>
            <a:r>
              <a:rPr lang="sl-SI" dirty="0"/>
              <a:t>23</a:t>
            </a:r>
            <a:endParaRPr lang="en-US" dirty="0"/>
          </a:p>
        </p:txBody>
      </p:sp>
      <p:sp>
        <p:nvSpPr>
          <p:cNvPr id="5" name="Footer Placeholder 4">
            <a:extLst>
              <a:ext uri="{FF2B5EF4-FFF2-40B4-BE49-F238E27FC236}">
                <a16:creationId xmlns:a16="http://schemas.microsoft.com/office/drawing/2014/main" id="{E532BCB2-2EC4-581D-E9EC-70861CF9DD73}"/>
              </a:ext>
            </a:extLst>
          </p:cNvPr>
          <p:cNvSpPr>
            <a:spLocks noGrp="1"/>
          </p:cNvSpPr>
          <p:nvPr>
            <p:ph type="ftr" sz="quarter" idx="11"/>
          </p:nvPr>
        </p:nvSpPr>
        <p:spPr/>
        <p:txBody>
          <a:bodyPr/>
          <a:lstStyle/>
          <a:p>
            <a:r>
              <a:rPr lang="sl-SI" dirty="0"/>
              <a:t>EUROPEAN CONFERENCE ON SOCIAL NETWORKS (EUSN)</a:t>
            </a:r>
            <a:endParaRPr lang="en-US" dirty="0"/>
          </a:p>
        </p:txBody>
      </p:sp>
      <p:sp>
        <p:nvSpPr>
          <p:cNvPr id="6" name="Slide Number Placeholder 5">
            <a:extLst>
              <a:ext uri="{FF2B5EF4-FFF2-40B4-BE49-F238E27FC236}">
                <a16:creationId xmlns:a16="http://schemas.microsoft.com/office/drawing/2014/main" id="{78F4E017-F7F3-9469-3C4E-E8757B85A559}"/>
              </a:ext>
            </a:extLst>
          </p:cNvPr>
          <p:cNvSpPr>
            <a:spLocks noGrp="1"/>
          </p:cNvSpPr>
          <p:nvPr>
            <p:ph type="sldNum" sz="quarter" idx="12"/>
          </p:nvPr>
        </p:nvSpPr>
        <p:spPr/>
        <p:txBody>
          <a:bodyPr/>
          <a:lstStyle/>
          <a:p>
            <a:fld id="{A49DFD55-3C28-40EF-9E31-A92D2E4017FF}" type="slidenum">
              <a:rPr lang="en-US" smtClean="0"/>
              <a:pPr/>
              <a:t>9</a:t>
            </a:fld>
            <a:endParaRPr lang="en-US" dirty="0"/>
          </a:p>
        </p:txBody>
      </p:sp>
      <p:pic>
        <p:nvPicPr>
          <p:cNvPr id="8" name="Picture 7" descr="A white background with black text&#10;&#10;Description automatically generated">
            <a:extLst>
              <a:ext uri="{FF2B5EF4-FFF2-40B4-BE49-F238E27FC236}">
                <a16:creationId xmlns:a16="http://schemas.microsoft.com/office/drawing/2014/main" id="{FA8300F8-760D-E35E-EC18-9944374C4F7A}"/>
              </a:ext>
            </a:extLst>
          </p:cNvPr>
          <p:cNvPicPr>
            <a:picLocks noChangeAspect="1"/>
          </p:cNvPicPr>
          <p:nvPr/>
        </p:nvPicPr>
        <p:blipFill>
          <a:blip r:embed="rId3"/>
          <a:stretch>
            <a:fillRect/>
          </a:stretch>
        </p:blipFill>
        <p:spPr>
          <a:xfrm>
            <a:off x="6110821" y="1249015"/>
            <a:ext cx="2778261" cy="4754632"/>
          </a:xfrm>
          <a:prstGeom prst="rect">
            <a:avLst/>
          </a:prstGeom>
        </p:spPr>
      </p:pic>
      <p:pic>
        <p:nvPicPr>
          <p:cNvPr id="10" name="Picture 9" descr="A white background with black text&#10;&#10;Description automatically generated">
            <a:extLst>
              <a:ext uri="{FF2B5EF4-FFF2-40B4-BE49-F238E27FC236}">
                <a16:creationId xmlns:a16="http://schemas.microsoft.com/office/drawing/2014/main" id="{1425FF3E-8C6A-7D59-FC58-C66FA808070C}"/>
              </a:ext>
            </a:extLst>
          </p:cNvPr>
          <p:cNvPicPr>
            <a:picLocks noChangeAspect="1"/>
          </p:cNvPicPr>
          <p:nvPr/>
        </p:nvPicPr>
        <p:blipFill>
          <a:blip r:embed="rId4"/>
          <a:stretch>
            <a:fillRect/>
          </a:stretch>
        </p:blipFill>
        <p:spPr>
          <a:xfrm>
            <a:off x="8992915" y="1249015"/>
            <a:ext cx="2818760" cy="4754632"/>
          </a:xfrm>
          <a:prstGeom prst="rect">
            <a:avLst/>
          </a:prstGeom>
        </p:spPr>
      </p:pic>
      <p:pic>
        <p:nvPicPr>
          <p:cNvPr id="12" name="Picture 11" descr="A white text with black text&#10;&#10;Description automatically generated">
            <a:extLst>
              <a:ext uri="{FF2B5EF4-FFF2-40B4-BE49-F238E27FC236}">
                <a16:creationId xmlns:a16="http://schemas.microsoft.com/office/drawing/2014/main" id="{1DE878C7-B966-B262-D398-94205F4DCB59}"/>
              </a:ext>
            </a:extLst>
          </p:cNvPr>
          <p:cNvPicPr>
            <a:picLocks noChangeAspect="1"/>
          </p:cNvPicPr>
          <p:nvPr/>
        </p:nvPicPr>
        <p:blipFill>
          <a:blip r:embed="rId5"/>
          <a:stretch>
            <a:fillRect/>
          </a:stretch>
        </p:blipFill>
        <p:spPr>
          <a:xfrm>
            <a:off x="291096" y="1214846"/>
            <a:ext cx="2846609" cy="4822970"/>
          </a:xfrm>
          <a:prstGeom prst="rect">
            <a:avLst/>
          </a:prstGeom>
        </p:spPr>
      </p:pic>
      <p:pic>
        <p:nvPicPr>
          <p:cNvPr id="14" name="Picture 13" descr="A white background with black text&#10;&#10;Description automatically generated">
            <a:extLst>
              <a:ext uri="{FF2B5EF4-FFF2-40B4-BE49-F238E27FC236}">
                <a16:creationId xmlns:a16="http://schemas.microsoft.com/office/drawing/2014/main" id="{95D084A9-7A76-7C4E-B14E-4CAB59732CC6}"/>
              </a:ext>
            </a:extLst>
          </p:cNvPr>
          <p:cNvPicPr>
            <a:picLocks noChangeAspect="1"/>
          </p:cNvPicPr>
          <p:nvPr/>
        </p:nvPicPr>
        <p:blipFill>
          <a:blip r:embed="rId6"/>
          <a:stretch>
            <a:fillRect/>
          </a:stretch>
        </p:blipFill>
        <p:spPr>
          <a:xfrm>
            <a:off x="3241538" y="1249015"/>
            <a:ext cx="2765450" cy="4754632"/>
          </a:xfrm>
          <a:prstGeom prst="rect">
            <a:avLst/>
          </a:prstGeom>
        </p:spPr>
      </p:pic>
      <p:sp>
        <p:nvSpPr>
          <p:cNvPr id="15" name="TextBox 14">
            <a:extLst>
              <a:ext uri="{FF2B5EF4-FFF2-40B4-BE49-F238E27FC236}">
                <a16:creationId xmlns:a16="http://schemas.microsoft.com/office/drawing/2014/main" id="{8CACD10A-883E-8215-FBF6-A359E2CB320D}"/>
              </a:ext>
            </a:extLst>
          </p:cNvPr>
          <p:cNvSpPr txBox="1"/>
          <p:nvPr/>
        </p:nvSpPr>
        <p:spPr>
          <a:xfrm>
            <a:off x="3241538" y="1686280"/>
            <a:ext cx="2765450" cy="4229489"/>
          </a:xfrm>
          <a:prstGeom prst="rect">
            <a:avLst/>
          </a:prstGeom>
          <a:solidFill>
            <a:schemeClr val="accent1">
              <a:lumMod val="90000"/>
            </a:schemeClr>
          </a:solidFill>
        </p:spPr>
        <p:txBody>
          <a:bodyPr wrap="square" rtlCol="0">
            <a:spAutoFit/>
          </a:bodyPr>
          <a:lstStyle/>
          <a:p>
            <a:r>
              <a:rPr lang="en-GB" i="1" dirty="0"/>
              <a:t>"As a mother. That's how I always treated them, as if they were my children. No different, not at all. To say that I saw someone and thought, 'Oh, I like this one' or something like that, absolutely not. Just like when I had two adult daughters, both studying [study fields], so, at least from my side, it seemed completely natural to me that they are like my children</a:t>
            </a:r>
            <a:r>
              <a:rPr lang="sl-SI" i="1" dirty="0"/>
              <a:t>…“ </a:t>
            </a:r>
            <a:r>
              <a:rPr lang="sl-SI" dirty="0"/>
              <a:t>(M7)</a:t>
            </a:r>
          </a:p>
        </p:txBody>
      </p:sp>
      <p:sp>
        <p:nvSpPr>
          <p:cNvPr id="16" name="TextBox 15">
            <a:extLst>
              <a:ext uri="{FF2B5EF4-FFF2-40B4-BE49-F238E27FC236}">
                <a16:creationId xmlns:a16="http://schemas.microsoft.com/office/drawing/2014/main" id="{48225CA9-0183-6200-C441-F2F03F4FE22A}"/>
              </a:ext>
            </a:extLst>
          </p:cNvPr>
          <p:cNvSpPr txBox="1"/>
          <p:nvPr/>
        </p:nvSpPr>
        <p:spPr>
          <a:xfrm>
            <a:off x="6110821" y="1713439"/>
            <a:ext cx="2765450" cy="4185761"/>
          </a:xfrm>
          <a:prstGeom prst="rect">
            <a:avLst/>
          </a:prstGeom>
          <a:solidFill>
            <a:schemeClr val="accent1">
              <a:lumMod val="90000"/>
            </a:schemeClr>
          </a:solidFill>
        </p:spPr>
        <p:txBody>
          <a:bodyPr wrap="square" rtlCol="0">
            <a:spAutoFit/>
          </a:bodyPr>
          <a:lstStyle/>
          <a:p>
            <a:endParaRPr lang="sl-SI" sz="1400" i="1" dirty="0"/>
          </a:p>
          <a:p>
            <a:r>
              <a:rPr lang="en-GB" sz="1400" i="1" dirty="0"/>
              <a:t>"I would say that, at least for myself, I can claim that I've always been interested in how they approach issues that are problems for me as well, or how they tackle something that I haven't dealt with, and somewhere it still falls within the scope of my competencies or my knowledge. In short, mentoring has always seemed to me not to lead someone who is ignorant. I mean, I'm in a position of knowledge, so you have to follow me, but it's really an interaction where both partners are active." </a:t>
            </a:r>
            <a:r>
              <a:rPr lang="en-GB" sz="1400" dirty="0"/>
              <a:t>(M4)</a:t>
            </a:r>
            <a:endParaRPr lang="sl-SI" sz="1400" dirty="0"/>
          </a:p>
          <a:p>
            <a:endParaRPr lang="sl-SI" sz="1400" dirty="0"/>
          </a:p>
        </p:txBody>
      </p:sp>
    </p:spTree>
    <p:extLst>
      <p:ext uri="{BB962C8B-B14F-4D97-AF65-F5344CB8AC3E}">
        <p14:creationId xmlns:p14="http://schemas.microsoft.com/office/powerpoint/2010/main" val="404846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theme/theme1.xml><?xml version="1.0" encoding="utf-8"?>
<a:theme xmlns:a="http://schemas.openxmlformats.org/drawingml/2006/main" name="Office Them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Presentation_tm67328976_Win32_LW_SL_v3" id="{B5A5B451-F186-4F05-917D-430247B33515}" vid="{C0610F80-F57F-4E6B-A096-3AEBDD5FC5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1AEBA8-55C6-45C9-B32E-3F669A6785AF}">
  <ds:schemaRefs>
    <ds:schemaRef ds:uri="http://schemas.microsoft.com/sharepoint/v3/contenttype/forms"/>
  </ds:schemaRefs>
</ds:datastoreItem>
</file>

<file path=customXml/itemProps2.xml><?xml version="1.0" encoding="utf-8"?>
<ds:datastoreItem xmlns:ds="http://schemas.openxmlformats.org/officeDocument/2006/customXml" ds:itemID="{6F17F9B5-A097-44C6-9E8A-6F65D534F82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23F433AB-7807-4CA6-867C-64919B5CD8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Minimalist presentation</Template>
  <TotalTime>0</TotalTime>
  <Words>5694</Words>
  <Application>Microsoft Office PowerPoint</Application>
  <PresentationFormat>Widescreen</PresentationFormat>
  <Paragraphs>569</Paragraphs>
  <Slides>23</Slides>
  <Notes>14</Notes>
  <HiddenSlides>9</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Courier New</vt:lpstr>
      <vt:lpstr>Tenorite</vt:lpstr>
      <vt:lpstr>Wingdings</vt:lpstr>
      <vt:lpstr>Office Theme</vt:lpstr>
      <vt:lpstr>Perspectives of mentors and mentees on the impact of mentoring relationship characteristics on knowledge production in higher education and science</vt:lpstr>
      <vt:lpstr>INTRODUCTION</vt:lpstr>
      <vt:lpstr>AIM of the study and research questions</vt:lpstr>
      <vt:lpstr>DATA COLLECTION AND SAMPLING</vt:lpstr>
      <vt:lpstr>DATA Collection &amp; DATA ANALYSIS</vt:lpstr>
      <vt:lpstr>Participant characteristics</vt:lpstr>
      <vt:lpstr>Results: identified main themes and subthemes</vt:lpstr>
      <vt:lpstr>MENTEE‘S types and their characteristics</vt:lpstr>
      <vt:lpstr>Mentor‘s types and their Characteristics</vt:lpstr>
      <vt:lpstr>Knowledge production process in mentoring relationship</vt:lpstr>
      <vt:lpstr>Differences between the types of mentees and mentors in the process of knowledge production</vt:lpstr>
      <vt:lpstr>Desirable characteristics of mentees and mentors in the process of knowledge production</vt:lpstr>
      <vt:lpstr>Conclusion</vt:lpstr>
      <vt:lpstr>THANK YOU</vt:lpstr>
      <vt:lpstr>Mentor‘s types and their DESIRABLE characteristics </vt:lpstr>
      <vt:lpstr>Mentor‘s types and their LESS DESIRABLE Characteristics</vt:lpstr>
      <vt:lpstr>Mentor‘s types and their Characteristics</vt:lpstr>
      <vt:lpstr>Mentor‘s types and their Characteristics: Manager</vt:lpstr>
      <vt:lpstr>Mentor‘s types and their Characteristics: PARENT MENTOR</vt:lpstr>
      <vt:lpstr>Mentor‘s types and their Characteristics: COLLEGIAL MENTOR</vt:lpstr>
      <vt:lpstr>Mentor‘s types and their Characteristics: FORMAL MENTOR</vt:lpstr>
      <vt:lpstr>Participant characteristics</vt:lpstr>
      <vt:lpstr>Knowledge production process in mentoring relationship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2023-07-24T00:48:46Z</dcterms:created>
  <dcterms:modified xsi:type="dcterms:W3CDTF">2023-09-05T19:56:27Z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